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tif" ContentType="image/tiff"/>
  <Override PartName="/ppt/media/image17.ti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24.tif" ContentType="image/tiff"/>
  <Override PartName="/ppt/media/image25.tif" ContentType="image/tiff"/>
  <Override PartName="/ppt/media/image26.tif" ContentType="image/tiff"/>
  <Override PartName="/ppt/media/image27.tif" ContentType="image/tiff"/>
  <Override PartName="/ppt/media/image28.tif" ContentType="image/tiff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1.tif" ContentType="image/tiff"/>
  <Override PartName="/ppt/media/image32.tif" ContentType="image/tiff"/>
  <Override PartName="/ppt/media/image33.tif" ContentType="image/tiff"/>
  <Override PartName="/ppt/media/image34.tif" ContentType="image/tiff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46.tif" ContentType="image/tiff"/>
  <Override PartName="/ppt/media/image47.tif" ContentType="image/tiff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48.tif" ContentType="image/tiff"/>
  <Override PartName="/ppt/media/image49.tif" ContentType="image/tiff"/>
  <Override PartName="/ppt/notesSlides/notesSlide23.xml" ContentType="application/vnd.openxmlformats-officedocument.presentationml.notesSlide+xml"/>
  <Override PartName="/ppt/media/image50.tif" ContentType="image/tiff"/>
  <Override PartName="/ppt/media/image51.tif" ContentType="image/tiff"/>
  <Override PartName="/ppt/media/image56.tif" ContentType="image/tiff"/>
  <Override PartName="/ppt/media/image57.tif" ContentType="image/tiff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5.xml" ContentType="application/vnd.openxmlformats-officedocument.presentationml.notesSlide+xml"/>
  <Override PartName="/ppt/media/image60.tif" ContentType="image/tiff"/>
  <Override PartName="/ppt/media/image61.tif" ContentType="image/tiff"/>
  <Override PartName="/ppt/media/image62.tif" ContentType="image/tiff"/>
  <Override PartName="/ppt/media/image63.tif" ContentType="image/tiff"/>
  <Override PartName="/ppt/media/image64.tif" ContentType="image/tiff"/>
  <Override PartName="/ppt/media/image65.tif" ContentType="image/tiff"/>
  <Override PartName="/ppt/media/image66.tif" ContentType="image/tiff"/>
  <Override PartName="/ppt/media/image67.tif" ContentType="image/tiff"/>
  <Override PartName="/ppt/media/image68.tif" ContentType="image/tiff"/>
  <Override PartName="/ppt/media/image69.tif" ContentType="image/tiff"/>
  <Override PartName="/ppt/media/image70.tif" ContentType="image/tiff"/>
  <Override PartName="/ppt/media/image73.tif" ContentType="image/tiff"/>
  <Override PartName="/ppt/media/image74.tif" ContentType="image/tiff"/>
  <Override PartName="/ppt/media/image75.tif" ContentType="image/tiff"/>
  <Override PartName="/ppt/media/image76.tif" ContentType="image/tif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conformance="strict">
  <p:sldMasterIdLst>
    <p:sldMasterId id="2147483672" r:id="rId1"/>
  </p:sldMasterIdLst>
  <p:notesMasterIdLst>
    <p:notesMasterId r:id="rId40"/>
  </p:notesMasterIdLst>
  <p:sldIdLst>
    <p:sldId id="256" r:id="rId2"/>
    <p:sldId id="257" r:id="rId3"/>
    <p:sldId id="271" r:id="rId4"/>
    <p:sldId id="261" r:id="rId5"/>
    <p:sldId id="297" r:id="rId6"/>
    <p:sldId id="288" r:id="rId7"/>
    <p:sldId id="285" r:id="rId8"/>
    <p:sldId id="298" r:id="rId9"/>
    <p:sldId id="294" r:id="rId10"/>
    <p:sldId id="789" r:id="rId11"/>
    <p:sldId id="287" r:id="rId12"/>
    <p:sldId id="299" r:id="rId13"/>
    <p:sldId id="796" r:id="rId14"/>
    <p:sldId id="292" r:id="rId15"/>
    <p:sldId id="295" r:id="rId16"/>
    <p:sldId id="291" r:id="rId17"/>
    <p:sldId id="296" r:id="rId18"/>
    <p:sldId id="293" r:id="rId19"/>
    <p:sldId id="312" r:id="rId20"/>
    <p:sldId id="798" r:id="rId21"/>
    <p:sldId id="794" r:id="rId22"/>
    <p:sldId id="301" r:id="rId23"/>
    <p:sldId id="304" r:id="rId24"/>
    <p:sldId id="310" r:id="rId25"/>
    <p:sldId id="311" r:id="rId26"/>
    <p:sldId id="307" r:id="rId27"/>
    <p:sldId id="795" r:id="rId28"/>
    <p:sldId id="305" r:id="rId29"/>
    <p:sldId id="308" r:id="rId30"/>
    <p:sldId id="306" r:id="rId31"/>
    <p:sldId id="792" r:id="rId32"/>
    <p:sldId id="787" r:id="rId33"/>
    <p:sldId id="797" r:id="rId34"/>
    <p:sldId id="800" r:id="rId35"/>
    <p:sldId id="799" r:id="rId36"/>
    <p:sldId id="286" r:id="rId37"/>
    <p:sldId id="289" r:id="rId38"/>
    <p:sldId id="78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clrMru>
    <a:srgbClr val="A51E37"/>
    <a:srgbClr val="A11E3B"/>
    <a:srgbClr val="0069AA"/>
    <a:srgbClr val="C8503C"/>
    <a:srgbClr val="C579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%" g="0%" b="0%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%"/>
            </a:schemeClr>
          </a:solidFill>
        </a:fill>
      </a:tcStyle>
    </a:band1H>
    <a:band1V>
      <a:tcStyle>
        <a:tcBdr/>
        <a:fill>
          <a:solidFill>
            <a:schemeClr val="accent2">
              <a:shade val="60%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%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%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%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%"/>
            </a:schemeClr>
          </a:solidFill>
        </a:fill>
      </a:tcStyle>
    </a:wholeTbl>
    <a:band1H>
      <a:tcStyle>
        <a:tcBdr/>
        <a:fill>
          <a:solidFill>
            <a:schemeClr val="accent2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%"/>
            </a:schemeClr>
          </a:solidFill>
        </a:fill>
      </a:tcStyle>
    </a:wholeTbl>
    <a:band1H>
      <a:tcStyle>
        <a:tcBdr/>
        <a:fill>
          <a:solidFill>
            <a:schemeClr val="dk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%"/>
            </a:schemeClr>
          </a:solidFill>
        </a:fill>
      </a:tcStyle>
    </a:wholeTbl>
    <a:band1H>
      <a:tcStyle>
        <a:tcBdr/>
        <a:fill>
          <a:solidFill>
            <a:schemeClr val="accent4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%"/>
            </a:schemeClr>
          </a:solidFill>
        </a:fill>
      </a:tcStyle>
    </a:wholeTbl>
    <a:band1H>
      <a:tcStyle>
        <a:tcBdr/>
        <a:fill>
          <a:solidFill>
            <a:schemeClr val="accent3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%" g="0%" b="0%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%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%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%" g="0%" b="0%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%" g="0%" b="0%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%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%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%" g="0%" b="0%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%" g="0%" b="0%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%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%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%" g="0%" b="0%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4.995%" autoAdjust="0"/>
    <p:restoredTop sz="83.895%" autoAdjust="0"/>
  </p:normalViewPr>
  <p:slideViewPr>
    <p:cSldViewPr snapToGrid="0">
      <p:cViewPr>
        <p:scale>
          <a:sx n="125" d="100"/>
          <a:sy n="125" d="100"/>
        </p:scale>
        <p:origin x="166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viewProps" Target="viewProps.xml"/><Relationship Id="rId7" Type="http://purl.oclc.org/ooxml/officeDocument/relationships/slide" Target="slides/slide6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slide" Target="slides/slide28.xml"/><Relationship Id="rId41" Type="http://purl.oclc.org/ooxml/officeDocument/relationships/presProps" Target="pres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notesMaster" Target="notesMasters/notesMaster1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4" Type="http://purl.oclc.org/ooxml/officeDocument/relationships/tableStyles" Target="tableStyle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theme" Target="theme/theme1.xml"/><Relationship Id="rId8" Type="http://purl.oclc.org/ooxml/officeDocument/relationships/slide" Target="slides/slide7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purl.oclc.org/ooxml/officeDocument/relationships/image" Target="../media/image58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purl.oclc.org/ooxml/officeDocument/relationships/chartUserShapes" Target="../drawings/drawing1.xml"/><Relationship Id="rId4" Type="http://purl.oclc.org/ooxml/officeDocument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purl.oclc.org/ooxml/officeDocument/relationships/image" Target="../media/image59.png"/><Relationship Id="rId2" Type="http://schemas.microsoft.com/office/2011/relationships/chartColorStyle" Target="colors2.xml"/><Relationship Id="rId1" Type="http://schemas.microsoft.com/office/2011/relationships/chartStyle" Target="style2.xml"/><Relationship Id="rId6" Type="http://purl.oclc.org/ooxml/officeDocument/relationships/chartUserShapes" Target="../drawings/drawing2.xml"/><Relationship Id="rId5" Type="http://purl.oclc.org/ooxml/officeDocument/relationships/package" Target="../embeddings/Microsoft_Excel_Worksheet1.xlsx"/><Relationship Id="rId4" Type="http://purl.oclc.org/ooxml/officeDocument/relationships/image" Target="../media/image58.png"/></Relationships>
</file>

<file path=ppt/charts/chart1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FN-/FP-</a:t>
            </a:r>
            <a:r>
              <a:rPr lang="en-US" dirty="0" err="1"/>
              <a:t>Raten</a:t>
            </a:r>
            <a:endParaRPr lang="en-US" dirty="0"/>
          </a:p>
        </c:rich>
      </c:tx>
      <c:layout>
        <c:manualLayout>
          <c:xMode val="edge"/>
          <c:yMode val="edge"/>
          <c:x val="0.23314702139505289"/>
          <c:y val="1.89423835832675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R50-DC5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Falsch-negativ</c:v>
                </c:pt>
                <c:pt idx="1">
                  <c:v>Falsch-positiv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</c:v>
                </c:pt>
                <c:pt idx="1">
                  <c:v>4.29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83-4E0E-96E3-946CFFB867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R50-DC5-MC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Falsch-negativ</c:v>
                </c:pt>
                <c:pt idx="1">
                  <c:v>Falsch-positiv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6.17</c:v>
                </c:pt>
                <c:pt idx="1">
                  <c:v>3.01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83-4E0E-96E3-946CFFB867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R101-DC5</c:v>
                </c:pt>
              </c:strCache>
            </c:strRef>
          </c:tx>
          <c:spPr>
            <a:solidFill>
              <a:srgbClr val="0069A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69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83-4E0E-96E3-946CFFB86710}"/>
              </c:ext>
            </c:extLst>
          </c:dPt>
          <c:dPt>
            <c:idx val="1"/>
            <c:invertIfNegative val="0"/>
            <c:bubble3D val="0"/>
            <c:spPr>
              <a:solidFill>
                <a:srgbClr val="0069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483-4E0E-96E3-946CFFB86710}"/>
              </c:ext>
            </c:extLst>
          </c:dPt>
          <c:cat>
            <c:strRef>
              <c:f>Sheet1!$A$2:$A$5</c:f>
              <c:strCache>
                <c:ptCount val="2"/>
                <c:pt idx="0">
                  <c:v>Falsch-negativ</c:v>
                </c:pt>
                <c:pt idx="1">
                  <c:v>Falsch-positiv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7.8</c:v>
                </c:pt>
                <c:pt idx="1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83-4E0E-96E3-946CFFB8671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R101-DC5-MC</c:v>
                </c:pt>
              </c:strCache>
            </c:strRef>
          </c:tx>
          <c:spPr>
            <a:blipFill>
              <a:blip xmlns:r="http://purl.oclc.org/ooxml/officeDocument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Falsch-negativ</c:v>
                </c:pt>
                <c:pt idx="1">
                  <c:v>Falsch-positiv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5.5</c:v>
                </c:pt>
                <c:pt idx="1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83-4E0E-96E3-946CFFB86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overlap val="-5"/>
        <c:axId val="324977216"/>
        <c:axId val="195724400"/>
      </c:barChart>
      <c:catAx>
        <c:axId val="32497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5724400"/>
        <c:crosses val="autoZero"/>
        <c:auto val="1"/>
        <c:lblAlgn val="ctr"/>
        <c:lblOffset val="100"/>
        <c:noMultiLvlLbl val="0"/>
      </c:catAx>
      <c:valAx>
        <c:axId val="195724400"/>
        <c:scaling>
          <c:orientation val="minMax"/>
          <c:max val="100"/>
        </c:scaling>
        <c:delete val="0"/>
        <c:axPos val="l"/>
        <c:majorGridlines>
          <c:spPr>
            <a:ln w="1905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2497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4">
    <c:autoUpdate val="0"/>
  </c:externalData>
  <c:userShapes r:id="rId5"/>
</c:chartSpace>
</file>

<file path=ppt/charts/chart2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Precision @ </a:t>
            </a:r>
            <a:r>
              <a:rPr lang="en-US" dirty="0" err="1"/>
              <a:t>IoU</a:t>
            </a:r>
            <a:r>
              <a:rPr lang="en-US" dirty="0"/>
              <a:t>/OKS</a:t>
            </a:r>
            <a:r>
              <a:rPr lang="en-US" baseline="0%" dirty="0"/>
              <a:t> 0.75</a:t>
            </a:r>
            <a:endParaRPr lang="en-US" dirty="0"/>
          </a:p>
        </c:rich>
      </c:tx>
      <c:layout>
        <c:manualLayout>
          <c:xMode val="edge"/>
          <c:yMode val="edge"/>
          <c:x val="0.20576106447569256"/>
          <c:y val="2.05018456023079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R50-DC5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Segmentierung</c:v>
                </c:pt>
                <c:pt idx="1">
                  <c:v>Keypoint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60.23</c:v>
                </c:pt>
                <c:pt idx="1">
                  <c:v>95.08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CC-4192-9EAA-37DE1E4CF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R50-DC5-MC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Segmentierung</c:v>
                </c:pt>
                <c:pt idx="1">
                  <c:v>Keypoint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75.53</c:v>
                </c:pt>
                <c:pt idx="1">
                  <c:v>95.18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CC-4192-9EAA-37DE1E4CFA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R101-DC5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purl.oclc.org/ooxml/officeDocument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CC-4192-9EAA-37DE1E4CFA60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purl.oclc.org/ooxml/officeDocument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CC-4192-9EAA-37DE1E4CFA60}"/>
              </c:ext>
            </c:extLst>
          </c:dPt>
          <c:cat>
            <c:strRef>
              <c:f>Sheet1!$A$2:$A$3</c:f>
              <c:strCache>
                <c:ptCount val="2"/>
                <c:pt idx="0">
                  <c:v>Segmentierung</c:v>
                </c:pt>
                <c:pt idx="1">
                  <c:v>Keypoint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59.24</c:v>
                </c:pt>
                <c:pt idx="1">
                  <c:v>95.34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ECC-4192-9EAA-37DE1E4CFA6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R101-DC5-MC</c:v>
                </c:pt>
              </c:strCache>
            </c:strRef>
          </c:tx>
          <c:spPr>
            <a:blipFill>
              <a:blip xmlns:r="http://purl.oclc.org/ooxml/officeDocument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Segmentierung</c:v>
                </c:pt>
                <c:pt idx="1">
                  <c:v>Keypoint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74.34</c:v>
                </c:pt>
                <c:pt idx="1">
                  <c:v>95.34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ECC-4192-9EAA-37DE1E4CF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overlap val="-5"/>
        <c:axId val="324977216"/>
        <c:axId val="195724400"/>
      </c:barChart>
      <c:catAx>
        <c:axId val="32497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5724400"/>
        <c:crosses val="autoZero"/>
        <c:auto val="1"/>
        <c:lblAlgn val="ctr"/>
        <c:lblOffset val="100"/>
        <c:noMultiLvlLbl val="0"/>
      </c:catAx>
      <c:valAx>
        <c:axId val="19572440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2497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5">
    <c:autoUpdate val="0"/>
  </c:externalData>
  <c:userShapes r:id="rId6"/>
</c:chartSpace>
</file>

<file path=ppt/charts/colors1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colors2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style1.xml><?xml version="1.0" encoding="utf-8"?>
<cs:chartStyle xmlns:cs="http://schemas.microsoft.com/office/drawing/2012/chartStyle" xmlns:a="http://purl.oclc.org/ooxml/drawingml/main" id="201">
  <cs:axisTitle>
    <cs:lnRef idx="0"/>
    <cs:fillRef idx="0"/>
    <cs:effectRef idx="0"/>
    <cs:fontRef idx="minor">
      <a:schemeClr val="tx1">
        <a:lumMod val="65%"/>
        <a:lumOff val="35%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%"/>
          <a:lumOff val="35%"/>
        </a:schemeClr>
      </a:solidFill>
      <a:ln w="9525">
        <a:solidFill>
          <a:schemeClr val="tx1">
            <a:lumMod val="65%"/>
            <a:lumOff val="35%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%"/>
            <a:lumOff val="25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862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%"/>
            <a:lumOff val="85%"/>
          </a:schemeClr>
        </a:solidFill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purl.oclc.org/ooxml/drawingml/main" id="201">
  <cs:axisTitle>
    <cs:lnRef idx="0"/>
    <cs:fillRef idx="0"/>
    <cs:effectRef idx="0"/>
    <cs:fontRef idx="minor">
      <a:schemeClr val="tx1">
        <a:lumMod val="65%"/>
        <a:lumOff val="35%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%"/>
          <a:lumOff val="35%"/>
        </a:schemeClr>
      </a:solidFill>
      <a:ln w="9525">
        <a:solidFill>
          <a:schemeClr val="tx1">
            <a:lumMod val="65%"/>
            <a:lumOff val="35%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%"/>
            <a:lumOff val="25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862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%"/>
            <a:lumOff val="85%"/>
          </a:schemeClr>
        </a:solidFill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purl.oclc.org/ooxml/drawingml/chart">
  <cdr:relSizeAnchor xmlns:cdr="http://purl.oclc.org/ooxml/drawingml/chartDrawing">
    <cdr:from>
      <cdr:x>0.1338</cdr:x>
      <cdr:y>0.18783</cdr:y>
    </cdr:from>
    <cdr:to>
      <cdr:x>0.22471</cdr:x>
      <cdr:y>0.41514</cdr:y>
    </cdr:to>
    <cdr:sp macro="" textlink="">
      <cdr:nvSpPr>
        <cdr:cNvPr id="2" name="TextBox 1">
          <a:extLst xmlns:a="http://purl.oclc.org/ooxml/drawingml/main">
            <a:ext uri="{FF2B5EF4-FFF2-40B4-BE49-F238E27FC236}">
              <a16:creationId xmlns:a16="http://schemas.microsoft.com/office/drawing/2014/main" id="{F657CEA3-2F2F-4E27-C66E-7E809B8BA9F2}"/>
            </a:ext>
          </a:extLst>
        </cdr:cNvPr>
        <cdr:cNvSpPr txBox="1"/>
      </cdr:nvSpPr>
      <cdr:spPr>
        <a:xfrm xmlns:a="http://purl.oclc.org/ooxml/drawingml/main">
          <a:off x="1345854" y="755580"/>
          <a:ext cx="914400" cy="914400"/>
        </a:xfrm>
        <a:prstGeom xmlns:a="http://purl.oclc.org/ooxml/drawingml/main" prst="rect">
          <a:avLst/>
        </a:prstGeom>
      </cdr:spPr>
      <cdr:txBody>
        <a:bodyPr xmlns:a="http://purl.oclc.org/ooxml/drawingml/main" vertOverflow="clip" wrap="none" rtlCol="0"/>
        <a:lstStyle xmlns:a="http://purl.oclc.org/ooxml/drawingml/main"/>
        <a:p xmlns:a="http://purl.oclc.org/ooxml/drawingml/main">
          <a:endParaRPr lang="en-DE" sz="1100" dirty="0"/>
        </a:p>
      </cdr:txBody>
    </cdr:sp>
  </cdr:relSizeAnchor>
  <cdr:relSizeAnchor xmlns:cdr="http://purl.oclc.org/ooxml/drawingml/chartDrawing">
    <cdr:from>
      <cdr:x>0.15527</cdr:x>
      <cdr:y>0.12468</cdr:y>
    </cdr:from>
    <cdr:to>
      <cdr:x>0.22246</cdr:x>
      <cdr:y>0.2246</cdr:y>
    </cdr:to>
    <cdr:sp macro="" textlink="">
      <cdr:nvSpPr>
        <cdr:cNvPr id="3" name="TextBox 2">
          <a:extLst xmlns:a="http://purl.oclc.org/ooxml/drawingml/main">
            <a:ext uri="{FF2B5EF4-FFF2-40B4-BE49-F238E27FC236}">
              <a16:creationId xmlns:a16="http://schemas.microsoft.com/office/drawing/2014/main" id="{F5C51C04-1EFD-BFC5-05CB-10FBEA26574B}"/>
            </a:ext>
          </a:extLst>
        </cdr:cNvPr>
        <cdr:cNvSpPr txBox="1"/>
      </cdr:nvSpPr>
      <cdr:spPr>
        <a:xfrm xmlns:a="http://purl.oclc.org/ooxml/drawingml/main">
          <a:off x="1561727" y="501541"/>
          <a:ext cx="675824" cy="401951"/>
        </a:xfrm>
        <a:prstGeom xmlns:a="http://purl.oclc.org/ooxml/drawingml/main" prst="rect">
          <a:avLst/>
        </a:prstGeom>
      </cdr:spPr>
      <cdr:txBody>
        <a:bodyPr xmlns:a="http://purl.oclc.org/ooxml/drawingml/main" vertOverflow="clip" wrap="none" rtlCol="0"/>
        <a:lstStyle xmlns:a="http://purl.oclc.org/ooxml/drawingml/main"/>
        <a:p xmlns:a="http://purl.oclc.org/ooxml/drawingml/main">
          <a:r>
            <a:rPr lang="en-US" sz="1800" dirty="0"/>
            <a:t>-2%</a:t>
          </a:r>
          <a:endParaRPr lang="en-DE" sz="1800" dirty="0"/>
        </a:p>
      </cdr:txBody>
    </cdr:sp>
  </cdr:relSizeAnchor>
  <cdr:relSizeAnchor xmlns:cdr="http://purl.oclc.org/ooxml/drawingml/chartDrawing">
    <cdr:from>
      <cdr:x>0.13477</cdr:x>
      <cdr:y>0.11919</cdr:y>
    </cdr:from>
    <cdr:to>
      <cdr:x>0.15717</cdr:x>
      <cdr:y>0.23119</cdr:y>
    </cdr:to>
    <cdr:sp macro="" textlink="">
      <cdr:nvSpPr>
        <cdr:cNvPr id="4" name="Arrow: Down 3">
          <a:extLst xmlns:a="http://purl.oclc.org/ooxml/drawingml/main">
            <a:ext uri="{FF2B5EF4-FFF2-40B4-BE49-F238E27FC236}">
              <a16:creationId xmlns:a16="http://schemas.microsoft.com/office/drawing/2014/main" id="{D8881E97-529C-56FE-23F2-159115A378FB}"/>
            </a:ext>
          </a:extLst>
        </cdr:cNvPr>
        <cdr:cNvSpPr/>
      </cdr:nvSpPr>
      <cdr:spPr>
        <a:xfrm xmlns:a="http://purl.oclc.org/ooxml/drawingml/main">
          <a:off x="1355576" y="479456"/>
          <a:ext cx="225309" cy="450545"/>
        </a:xfrm>
        <a:prstGeom xmlns:a="http://purl.oclc.org/ooxml/drawingml/main" prst="downArrow">
          <a:avLst/>
        </a:prstGeom>
      </cdr:spPr>
      <cdr:style>
        <a:lnRef xmlns:a="http://purl.oclc.org/ooxml/drawingml/main" idx="2">
          <a:schemeClr val="accent1">
            <a:shade val="15%"/>
          </a:schemeClr>
        </a:lnRef>
        <a:fillRef xmlns:a="http://purl.oclc.org/ooxml/drawingml/main" idx="1">
          <a:schemeClr val="accent1"/>
        </a:fillRef>
        <a:effectRef xmlns:a="http://purl.oclc.org/ooxml/drawingml/main" idx="0">
          <a:schemeClr val="accent1"/>
        </a:effectRef>
        <a:fontRef xmlns:a="http://purl.oclc.org/ooxml/drawingml/main" idx="minor">
          <a:schemeClr val="lt1"/>
        </a:fontRef>
      </cdr:style>
      <cdr:txBody>
        <a:bodyPr xmlns:a="http://purl.oclc.org/ooxml/drawingml/main" vertOverflow="clip"/>
        <a:lstStyle xmlns:a="http://purl.oclc.org/ooxml/drawingml/main"/>
        <a:p xmlns:a="http://purl.oclc.org/ooxml/drawingml/main">
          <a:endParaRPr lang="en-DE"/>
        </a:p>
      </cdr:txBody>
    </cdr:sp>
  </cdr:relSizeAnchor>
  <cdr:relSizeAnchor xmlns:cdr="http://purl.oclc.org/ooxml/drawingml/chartDrawing">
    <cdr:from>
      <cdr:x>0.3804</cdr:x>
      <cdr:y>0.1263</cdr:y>
    </cdr:from>
    <cdr:to>
      <cdr:x>0.45967</cdr:x>
      <cdr:y>0.22622</cdr:y>
    </cdr:to>
    <cdr:sp macro="" textlink="">
      <cdr:nvSpPr>
        <cdr:cNvPr id="5" name="TextBox 1">
          <a:extLst xmlns:a="http://purl.oclc.org/ooxml/drawingml/main">
            <a:ext uri="{FF2B5EF4-FFF2-40B4-BE49-F238E27FC236}">
              <a16:creationId xmlns:a16="http://schemas.microsoft.com/office/drawing/2014/main" id="{CBAACB1A-45A1-F426-510F-BE49DD47997E}"/>
            </a:ext>
          </a:extLst>
        </cdr:cNvPr>
        <cdr:cNvSpPr txBox="1"/>
      </cdr:nvSpPr>
      <cdr:spPr>
        <a:xfrm xmlns:a="http://purl.oclc.org/ooxml/drawingml/main">
          <a:off x="3826231" y="508087"/>
          <a:ext cx="797330" cy="401950"/>
        </a:xfrm>
        <a:prstGeom xmlns:a="http://purl.oclc.org/ooxml/drawingml/main" prst="rect">
          <a:avLst/>
        </a:prstGeom>
      </cdr:spPr>
      <cdr:txBody>
        <a:bodyPr xmlns:a="http://purl.oclc.org/ooxml/drawingml/main" wrap="none" rtlCol="0"/>
        <a:lstStyle xmlns:a="http://purl.oclc.org/ooxml/drawingml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purl.oclc.org/ooxml/drawingml/main">
          <a:r>
            <a:rPr lang="en-US" sz="1800" dirty="0"/>
            <a:t>-1,5%</a:t>
          </a:r>
          <a:endParaRPr lang="en-DE" sz="1800" dirty="0"/>
        </a:p>
      </cdr:txBody>
    </cdr:sp>
  </cdr:relSizeAnchor>
  <cdr:relSizeAnchor xmlns:cdr="http://purl.oclc.org/ooxml/drawingml/chartDrawing">
    <cdr:from>
      <cdr:x>0.36499</cdr:x>
      <cdr:y>0.11876</cdr:y>
    </cdr:from>
    <cdr:to>
      <cdr:x>0.38739</cdr:x>
      <cdr:y>0.23076</cdr:y>
    </cdr:to>
    <cdr:sp macro="" textlink="">
      <cdr:nvSpPr>
        <cdr:cNvPr id="6" name="Arrow: Down 5">
          <a:extLst xmlns:a="http://purl.oclc.org/ooxml/drawingml/main">
            <a:ext uri="{FF2B5EF4-FFF2-40B4-BE49-F238E27FC236}">
              <a16:creationId xmlns:a16="http://schemas.microsoft.com/office/drawing/2014/main" id="{B11B3A83-7593-7396-30DD-3747FBB005F4}"/>
            </a:ext>
          </a:extLst>
        </cdr:cNvPr>
        <cdr:cNvSpPr/>
      </cdr:nvSpPr>
      <cdr:spPr>
        <a:xfrm xmlns:a="http://purl.oclc.org/ooxml/drawingml/main">
          <a:off x="3671250" y="477752"/>
          <a:ext cx="225308" cy="450545"/>
        </a:xfrm>
        <a:prstGeom xmlns:a="http://purl.oclc.org/ooxml/drawingml/main" prst="downArrow">
          <a:avLst/>
        </a:prstGeom>
      </cdr:spPr>
      <cdr:style>
        <a:lnRef xmlns:a="http://purl.oclc.org/ooxml/drawingml/main" idx="2">
          <a:schemeClr val="accent1">
            <a:shade val="15%"/>
          </a:schemeClr>
        </a:lnRef>
        <a:fillRef xmlns:a="http://purl.oclc.org/ooxml/drawingml/main" idx="1">
          <a:schemeClr val="accent1"/>
        </a:fillRef>
        <a:effectRef xmlns:a="http://purl.oclc.org/ooxml/drawingml/main" idx="0">
          <a:schemeClr val="accent1"/>
        </a:effectRef>
        <a:fontRef xmlns:a="http://purl.oclc.org/ooxml/drawingml/main" idx="minor">
          <a:schemeClr val="lt1"/>
        </a:fontRef>
      </cdr:style>
      <cdr:txBody>
        <a:bodyPr xmlns:a="http://purl.oclc.org/ooxml/drawingml/main"/>
        <a:lstStyle xmlns:a="http://purl.oclc.org/ooxml/drawingml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purl.oclc.org/ooxml/drawingml/main">
          <a:endParaRPr lang="en-DE"/>
        </a:p>
      </cdr:txBody>
    </cdr:sp>
  </cdr:relSizeAnchor>
</c:userShapes>
</file>

<file path=ppt/drawings/drawing2.xml><?xml version="1.0" encoding="utf-8"?>
<c:userShapes xmlns:c="http://purl.oclc.org/ooxml/drawingml/chart">
  <cdr:relSizeAnchor xmlns:cdr="http://purl.oclc.org/ooxml/drawingml/chartDrawing">
    <cdr:from>
      <cdr:x>0.18816</cdr:x>
      <cdr:y>0.12516</cdr:y>
    </cdr:from>
    <cdr:to>
      <cdr:x>0.23302</cdr:x>
      <cdr:y>0.2465</cdr:y>
    </cdr:to>
    <cdr:sp macro="" textlink="">
      <cdr:nvSpPr>
        <cdr:cNvPr id="2" name="Arrow: Down 1">
          <a:extLst xmlns:a="http://purl.oclc.org/ooxml/drawingml/main">
            <a:ext uri="{FF2B5EF4-FFF2-40B4-BE49-F238E27FC236}">
              <a16:creationId xmlns:a16="http://schemas.microsoft.com/office/drawing/2014/main" id="{DCF2164D-D1B3-03A0-4B50-4A4278110BFC}"/>
            </a:ext>
          </a:extLst>
        </cdr:cNvPr>
        <cdr:cNvSpPr/>
      </cdr:nvSpPr>
      <cdr:spPr>
        <a:xfrm xmlns:a="http://purl.oclc.org/ooxml/drawingml/main" rot="10800000">
          <a:off x="944899" y="461950"/>
          <a:ext cx="225279" cy="447858"/>
        </a:xfrm>
        <a:prstGeom xmlns:a="http://purl.oclc.org/ooxml/drawingml/main" prst="downArrow">
          <a:avLst/>
        </a:prstGeom>
      </cdr:spPr>
      <cdr:style>
        <a:lnRef xmlns:a="http://purl.oclc.org/ooxml/drawingml/main" idx="2">
          <a:schemeClr val="accent1">
            <a:shade val="15%"/>
          </a:schemeClr>
        </a:lnRef>
        <a:fillRef xmlns:a="http://purl.oclc.org/ooxml/drawingml/main" idx="1">
          <a:schemeClr val="accent1"/>
        </a:fillRef>
        <a:effectRef xmlns:a="http://purl.oclc.org/ooxml/drawingml/main" idx="0">
          <a:schemeClr val="accent1"/>
        </a:effectRef>
        <a:fontRef xmlns:a="http://purl.oclc.org/ooxml/drawingml/main" idx="minor">
          <a:schemeClr val="lt1"/>
        </a:fontRef>
      </cdr:style>
      <cdr:txBody>
        <a:bodyPr xmlns:a="http://purl.oclc.org/ooxml/drawingml/main"/>
        <a:lstStyle xmlns:a="http://purl.oclc.org/ooxml/drawingml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purl.oclc.org/ooxml/drawingml/main">
          <a:endParaRPr lang="en-DE"/>
        </a:p>
      </cdr:txBody>
    </cdr:sp>
  </cdr:relSizeAnchor>
  <cdr:relSizeAnchor xmlns:cdr="http://purl.oclc.org/ooxml/drawingml/chartDrawing">
    <cdr:from>
      <cdr:x>0.21399</cdr:x>
      <cdr:y>0.13441</cdr:y>
    </cdr:from>
    <cdr:to>
      <cdr:x>0.37277</cdr:x>
      <cdr:y>0.24267</cdr:y>
    </cdr:to>
    <cdr:sp macro="" textlink="">
      <cdr:nvSpPr>
        <cdr:cNvPr id="3" name="TextBox 1">
          <a:extLst xmlns:a="http://purl.oclc.org/ooxml/drawingml/main">
            <a:ext uri="{FF2B5EF4-FFF2-40B4-BE49-F238E27FC236}">
              <a16:creationId xmlns:a16="http://schemas.microsoft.com/office/drawing/2014/main" id="{6D32A4E1-4CE4-7401-2907-E83383884463}"/>
            </a:ext>
          </a:extLst>
        </cdr:cNvPr>
        <cdr:cNvSpPr txBox="1"/>
      </cdr:nvSpPr>
      <cdr:spPr>
        <a:xfrm xmlns:a="http://purl.oclc.org/ooxml/drawingml/main">
          <a:off x="1074633" y="496114"/>
          <a:ext cx="797364" cy="399581"/>
        </a:xfrm>
        <a:prstGeom xmlns:a="http://purl.oclc.org/ooxml/drawingml/main" prst="rect">
          <a:avLst/>
        </a:prstGeom>
      </cdr:spPr>
      <cdr:txBody>
        <a:bodyPr xmlns:a="http://purl.oclc.org/ooxml/drawingml/main" wrap="none" rtlCol="0"/>
        <a:lstStyle xmlns:a="http://purl.oclc.org/ooxml/drawingml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purl.oclc.org/ooxml/drawingml/main">
          <a:r>
            <a:rPr lang="en-US" sz="1800" dirty="0"/>
            <a:t>+15%</a:t>
          </a:r>
          <a:endParaRPr lang="en-DE" sz="1800" dirty="0"/>
        </a:p>
      </cdr:txBody>
    </cdr:sp>
  </cdr:relSizeAnchor>
  <cdr:relSizeAnchor xmlns:cdr="http://purl.oclc.org/ooxml/drawingml/chartDrawing">
    <cdr:from>
      <cdr:x>0.64889</cdr:x>
      <cdr:y>0.11353</cdr:y>
    </cdr:from>
    <cdr:to>
      <cdr:x>0.80766</cdr:x>
      <cdr:y>0.22244</cdr:y>
    </cdr:to>
    <cdr:sp macro="" textlink="">
      <cdr:nvSpPr>
        <cdr:cNvPr id="4" name="TextBox 1">
          <a:extLst xmlns:a="http://purl.oclc.org/ooxml/drawingml/main">
            <a:ext uri="{FF2B5EF4-FFF2-40B4-BE49-F238E27FC236}">
              <a16:creationId xmlns:a16="http://schemas.microsoft.com/office/drawing/2014/main" id="{8C2912E9-91A1-6242-C581-F76A5F48C796}"/>
            </a:ext>
          </a:extLst>
        </cdr:cNvPr>
        <cdr:cNvSpPr txBox="1"/>
      </cdr:nvSpPr>
      <cdr:spPr>
        <a:xfrm xmlns:a="http://purl.oclc.org/ooxml/drawingml/main">
          <a:off x="3258606" y="419037"/>
          <a:ext cx="797313" cy="401980"/>
        </a:xfrm>
        <a:prstGeom xmlns:a="http://purl.oclc.org/ooxml/drawingml/main" prst="rect">
          <a:avLst/>
        </a:prstGeom>
      </cdr:spPr>
      <cdr:txBody>
        <a:bodyPr xmlns:a="http://purl.oclc.org/ooxml/drawingml/main" wrap="none" rtlCol="0"/>
        <a:lstStyle xmlns:a="http://purl.oclc.org/ooxml/drawingml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purl.oclc.org/ooxml/drawingml/main">
          <a:r>
            <a:rPr lang="en-US" sz="1800" dirty="0"/>
            <a:t>---</a:t>
          </a:r>
          <a:endParaRPr lang="en-DE" sz="1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7B305-FDE3-4A29-A035-4BB776BE1AD3}" type="datetimeFigureOut">
              <a:rPr lang="en-DE" smtClean="0"/>
              <a:t>26/09/2023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F3611-7FF7-4439-86A2-6EB67E7CC9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1349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Deep Learning </a:t>
            </a:r>
            <a:r>
              <a:rPr lang="en-US" b="1" dirty="0"/>
              <a:t>GEEIGNET</a:t>
            </a:r>
            <a:r>
              <a:rPr lang="en-US" dirty="0"/>
              <a:t>?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965901"/>
      </p:ext>
    </p:extLst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keine</a:t>
            </a:r>
            <a:r>
              <a:rPr lang="en-US" b="1" dirty="0"/>
              <a:t> </a:t>
            </a:r>
            <a:r>
              <a:rPr lang="en-US" b="1" dirty="0" err="1"/>
              <a:t>Kollisionen</a:t>
            </a:r>
            <a:r>
              <a:rPr lang="en-US" b="1" dirty="0"/>
              <a:t> - 45 Grad</a:t>
            </a:r>
          </a:p>
          <a:p>
            <a:endParaRPr lang="en-D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5847336"/>
      </p:ext>
    </p:extLst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Diverser</a:t>
            </a:r>
            <a:r>
              <a:rPr lang="en-US" b="1" dirty="0"/>
              <a:t> </a:t>
            </a:r>
            <a:r>
              <a:rPr lang="en-US" b="1" dirty="0" err="1"/>
              <a:t>Hintergrund</a:t>
            </a:r>
            <a:r>
              <a:rPr lang="en-US" b="1" dirty="0"/>
              <a:t> - SPEICHERZELLEN, LEITERBAHNEN</a:t>
            </a:r>
          </a:p>
          <a:p>
            <a:r>
              <a:rPr lang="en-US" b="1" dirty="0"/>
              <a:t>Modell </a:t>
            </a:r>
            <a:r>
              <a:rPr lang="en-US" b="1" dirty="0" err="1"/>
              <a:t>resistent</a:t>
            </a:r>
            <a:r>
              <a:rPr lang="en-US" b="1" dirty="0"/>
              <a:t> </a:t>
            </a:r>
            <a:r>
              <a:rPr lang="en-US" b="1" dirty="0" err="1"/>
              <a:t>gegen</a:t>
            </a:r>
            <a:r>
              <a:rPr lang="en-US" b="1" dirty="0"/>
              <a:t> </a:t>
            </a:r>
            <a:r>
              <a:rPr lang="en-US" b="1" dirty="0" err="1"/>
              <a:t>Spitzenähnliche</a:t>
            </a:r>
            <a:r>
              <a:rPr lang="en-US" b="1" dirty="0"/>
              <a:t> </a:t>
            </a:r>
            <a:r>
              <a:rPr lang="en-US" b="1" dirty="0" err="1"/>
              <a:t>Strukturen</a:t>
            </a:r>
            <a:endParaRPr lang="en-D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3751284"/>
      </p:ext>
    </p:extLst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DIVERSE BILDER – </a:t>
            </a:r>
            <a:r>
              <a:rPr lang="en-US" b="1" dirty="0" err="1"/>
              <a:t>Unschärfe</a:t>
            </a:r>
            <a:r>
              <a:rPr lang="en-US" b="1" dirty="0"/>
              <a:t>, </a:t>
            </a:r>
            <a:r>
              <a:rPr lang="en-US" b="1" dirty="0" err="1"/>
              <a:t>Rauschen</a:t>
            </a:r>
            <a:r>
              <a:rPr lang="en-US" b="1" dirty="0"/>
              <a:t>, </a:t>
            </a:r>
            <a:r>
              <a:rPr lang="en-US" b="1" dirty="0" err="1"/>
              <a:t>Kontrast</a:t>
            </a:r>
            <a:r>
              <a:rPr lang="en-US" b="1" dirty="0"/>
              <a:t>, </a:t>
            </a:r>
            <a:r>
              <a:rPr lang="en-US" b="1" dirty="0" err="1"/>
              <a:t>Struktur</a:t>
            </a:r>
            <a:r>
              <a:rPr lang="en-US" b="1" dirty="0"/>
              <a:t>, </a:t>
            </a:r>
            <a:r>
              <a:rPr lang="en-US" b="1" dirty="0" err="1"/>
              <a:t>Vergrößerung</a:t>
            </a:r>
            <a:endParaRPr lang="en-US" b="1" dirty="0"/>
          </a:p>
          <a:p>
            <a:r>
              <a:rPr lang="en-US" b="1" dirty="0"/>
              <a:t>NATÜRLICHE AUGMENTATION</a:t>
            </a:r>
            <a:endParaRPr lang="en-D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8436868"/>
      </p:ext>
    </p:extLst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PHOTOSHOP – </a:t>
            </a:r>
            <a:r>
              <a:rPr lang="en-US" b="1" dirty="0" err="1"/>
              <a:t>Werkzeuge</a:t>
            </a:r>
            <a:r>
              <a:rPr lang="en-US" b="1" dirty="0"/>
              <a:t> </a:t>
            </a:r>
            <a:r>
              <a:rPr lang="en-US" b="1" dirty="0" err="1"/>
              <a:t>erleichtern</a:t>
            </a:r>
            <a:r>
              <a:rPr lang="en-US" b="1" dirty="0"/>
              <a:t> </a:t>
            </a:r>
            <a:r>
              <a:rPr lang="en-US" b="1" dirty="0" err="1"/>
              <a:t>Pixelgenaue</a:t>
            </a:r>
            <a:r>
              <a:rPr lang="en-US" b="1" dirty="0"/>
              <a:t> annotation</a:t>
            </a:r>
          </a:p>
          <a:p>
            <a:r>
              <a:rPr lang="en-US" b="1" dirty="0" err="1"/>
              <a:t>Unterscheidung</a:t>
            </a:r>
            <a:r>
              <a:rPr lang="en-US" b="1" dirty="0"/>
              <a:t> </a:t>
            </a:r>
            <a:r>
              <a:rPr lang="en-US" b="1" dirty="0" err="1"/>
              <a:t>dre</a:t>
            </a:r>
            <a:r>
              <a:rPr lang="en-US" b="1" dirty="0"/>
              <a:t> </a:t>
            </a:r>
            <a:r>
              <a:rPr lang="en-US" b="1" dirty="0" err="1"/>
              <a:t>Spitzenposition</a:t>
            </a:r>
            <a:r>
              <a:rPr lang="en-US" b="1" dirty="0"/>
              <a:t> für </a:t>
            </a:r>
            <a:r>
              <a:rPr lang="en-US" b="1" dirty="0" err="1"/>
              <a:t>Erweiterung</a:t>
            </a:r>
            <a:r>
              <a:rPr lang="en-US" b="1" dirty="0"/>
              <a:t> der </a:t>
            </a:r>
            <a:r>
              <a:rPr lang="en-US" b="1" dirty="0" err="1"/>
              <a:t>Modelle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706235"/>
      </p:ext>
    </p:extLst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MEHRFACH VERWENDUNG – </a:t>
            </a:r>
            <a:r>
              <a:rPr lang="en-US" b="1" dirty="0" err="1"/>
              <a:t>reduziert</a:t>
            </a:r>
            <a:r>
              <a:rPr lang="en-US" b="1" dirty="0"/>
              <a:t> </a:t>
            </a:r>
            <a:r>
              <a:rPr lang="en-US" b="1" dirty="0" err="1"/>
              <a:t>Annotationsaufwand</a:t>
            </a:r>
            <a:endParaRPr lang="en-US" b="1" dirty="0"/>
          </a:p>
          <a:p>
            <a:endParaRPr lang="en-D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5766638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3648097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BACKBONE</a:t>
            </a:r>
            <a:r>
              <a:rPr lang="en-US" dirty="0"/>
              <a:t> – </a:t>
            </a:r>
            <a:r>
              <a:rPr lang="en-US" dirty="0" err="1"/>
              <a:t>Merkmale</a:t>
            </a:r>
            <a:r>
              <a:rPr lang="en-US" dirty="0"/>
              <a:t> </a:t>
            </a:r>
            <a:r>
              <a:rPr lang="en-US" dirty="0" err="1"/>
              <a:t>extrahiert</a:t>
            </a:r>
            <a:endParaRPr lang="en-US" dirty="0"/>
          </a:p>
          <a:p>
            <a:r>
              <a:rPr lang="en-US" b="1" dirty="0"/>
              <a:t>RPN</a:t>
            </a:r>
            <a:r>
              <a:rPr lang="en-US" dirty="0"/>
              <a:t> – </a:t>
            </a:r>
            <a:r>
              <a:rPr lang="en-US" dirty="0" err="1"/>
              <a:t>Vorauswahl</a:t>
            </a:r>
            <a:r>
              <a:rPr lang="en-US" dirty="0"/>
              <a:t> </a:t>
            </a:r>
            <a:r>
              <a:rPr lang="en-US" dirty="0" err="1"/>
              <a:t>interessanter</a:t>
            </a:r>
            <a:r>
              <a:rPr lang="en-US" dirty="0"/>
              <a:t> </a:t>
            </a:r>
            <a:r>
              <a:rPr lang="en-US" dirty="0" err="1"/>
              <a:t>Regionen</a:t>
            </a:r>
            <a:endParaRPr lang="en-US" dirty="0"/>
          </a:p>
          <a:p>
            <a:r>
              <a:rPr lang="en-US" b="1" dirty="0"/>
              <a:t>ROI Align </a:t>
            </a:r>
            <a:r>
              <a:rPr lang="en-US" dirty="0"/>
              <a:t>– </a:t>
            </a:r>
            <a:r>
              <a:rPr lang="en-US" dirty="0" err="1"/>
              <a:t>Zuordnung</a:t>
            </a:r>
            <a:r>
              <a:rPr lang="en-US" dirty="0"/>
              <a:t> </a:t>
            </a:r>
            <a:r>
              <a:rPr lang="en-US" dirty="0" err="1"/>
              <a:t>Merkmalkarte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RoI</a:t>
            </a:r>
            <a:endParaRPr lang="en-US" dirty="0"/>
          </a:p>
          <a:p>
            <a:r>
              <a:rPr lang="en-US" b="1" dirty="0" err="1"/>
              <a:t>Maskenköpfe</a:t>
            </a:r>
            <a:r>
              <a:rPr lang="en-US" dirty="0"/>
              <a:t> – </a:t>
            </a:r>
            <a:r>
              <a:rPr lang="en-US" dirty="0" err="1"/>
              <a:t>Klassifizierung</a:t>
            </a:r>
            <a:r>
              <a:rPr lang="en-US" dirty="0"/>
              <a:t>, </a:t>
            </a:r>
            <a:r>
              <a:rPr lang="en-US" dirty="0" err="1"/>
              <a:t>Bbox</a:t>
            </a:r>
            <a:r>
              <a:rPr lang="en-US" dirty="0"/>
              <a:t>, </a:t>
            </a:r>
            <a:r>
              <a:rPr lang="en-US" dirty="0" err="1"/>
              <a:t>Segmentierung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4850125"/>
      </p:ext>
    </p:extLst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1005699"/>
      </p:ext>
    </p:extLst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5320443"/>
      </p:ext>
    </p:extLst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177118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STRUKTURGRÖSSE - 10.000-stel </a:t>
            </a:r>
            <a:r>
              <a:rPr lang="en-US" b="1" dirty="0" err="1"/>
              <a:t>Haardurchmesser</a:t>
            </a:r>
            <a:endParaRPr lang="en-US" b="1" dirty="0"/>
          </a:p>
          <a:p>
            <a:r>
              <a:rPr lang="en-US" b="1" dirty="0" err="1"/>
              <a:t>Nach</a:t>
            </a:r>
            <a:r>
              <a:rPr lang="en-US" b="1" dirty="0"/>
              <a:t> </a:t>
            </a:r>
            <a:r>
              <a:rPr lang="en-US" b="1" dirty="0" err="1"/>
              <a:t>Entwicklung</a:t>
            </a:r>
            <a:r>
              <a:rPr lang="en-US" b="1" dirty="0"/>
              <a:t> – FEHLER </a:t>
            </a:r>
            <a:r>
              <a:rPr lang="en-US" b="1" dirty="0" err="1"/>
              <a:t>werden</a:t>
            </a:r>
            <a:r>
              <a:rPr lang="en-US" b="1" dirty="0"/>
              <a:t> ANALYSE</a:t>
            </a:r>
          </a:p>
          <a:p>
            <a:r>
              <a:rPr lang="en-US" b="1" dirty="0"/>
              <a:t>PRÄZISE </a:t>
            </a:r>
            <a:r>
              <a:rPr lang="en-US" b="1" dirty="0" err="1"/>
              <a:t>Geräte</a:t>
            </a:r>
            <a:endParaRPr lang="en-D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1825808"/>
      </p:ext>
    </p:extLst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FPN/DC5 - </a:t>
            </a:r>
            <a:r>
              <a:rPr lang="en-US" b="1" dirty="0" err="1"/>
              <a:t>Große</a:t>
            </a:r>
            <a:r>
              <a:rPr lang="en-US" b="1" dirty="0"/>
              <a:t> </a:t>
            </a:r>
            <a:r>
              <a:rPr lang="en-US" b="1" dirty="0" err="1"/>
              <a:t>Verbesserung</a:t>
            </a:r>
            <a:endParaRPr lang="en-US" b="1" dirty="0"/>
          </a:p>
          <a:p>
            <a:r>
              <a:rPr lang="en-US" b="1" dirty="0"/>
              <a:t>R50-R101 – </a:t>
            </a:r>
            <a:r>
              <a:rPr lang="en-US" b="1" dirty="0" err="1"/>
              <a:t>bei</a:t>
            </a:r>
            <a:r>
              <a:rPr lang="en-US" b="1" dirty="0"/>
              <a:t> DC5 </a:t>
            </a:r>
            <a:r>
              <a:rPr lang="en-US" b="1" dirty="0" err="1"/>
              <a:t>keine</a:t>
            </a:r>
            <a:r>
              <a:rPr lang="en-US" b="1" dirty="0"/>
              <a:t> </a:t>
            </a:r>
            <a:r>
              <a:rPr lang="en-US" b="1" dirty="0" err="1"/>
              <a:t>signifikante</a:t>
            </a:r>
            <a:r>
              <a:rPr lang="en-US" b="1" dirty="0"/>
              <a:t> </a:t>
            </a:r>
            <a:r>
              <a:rPr lang="en-US" b="1" dirty="0" err="1"/>
              <a:t>Verbesserung</a:t>
            </a:r>
            <a:endParaRPr lang="en-D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9003501"/>
      </p:ext>
    </p:extLst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FPN/DC5 - </a:t>
            </a:r>
            <a:r>
              <a:rPr lang="en-US" b="1" dirty="0" err="1"/>
              <a:t>Große</a:t>
            </a:r>
            <a:r>
              <a:rPr lang="en-US" b="1" dirty="0"/>
              <a:t> </a:t>
            </a:r>
            <a:r>
              <a:rPr lang="en-US" b="1" dirty="0" err="1"/>
              <a:t>Verbesserung</a:t>
            </a:r>
            <a:endParaRPr lang="en-US" b="1" dirty="0"/>
          </a:p>
          <a:p>
            <a:r>
              <a:rPr lang="en-US" b="1" dirty="0"/>
              <a:t>R50-R101 – </a:t>
            </a:r>
            <a:r>
              <a:rPr lang="en-US" b="1" dirty="0" err="1"/>
              <a:t>bei</a:t>
            </a:r>
            <a:r>
              <a:rPr lang="en-US" b="1" dirty="0"/>
              <a:t> DC5 </a:t>
            </a:r>
            <a:r>
              <a:rPr lang="en-US" b="1" dirty="0" err="1"/>
              <a:t>minimale</a:t>
            </a:r>
            <a:r>
              <a:rPr lang="en-US" b="1" dirty="0"/>
              <a:t> </a:t>
            </a:r>
            <a:r>
              <a:rPr lang="en-US" b="1" dirty="0" err="1"/>
              <a:t>Verbesserung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Jede</a:t>
            </a:r>
            <a:r>
              <a:rPr lang="en-US" b="1" dirty="0"/>
              <a:t> </a:t>
            </a:r>
            <a:r>
              <a:rPr lang="en-US" b="1" dirty="0" err="1"/>
              <a:t>Verbesserung</a:t>
            </a:r>
            <a:r>
              <a:rPr lang="en-US" b="1" dirty="0"/>
              <a:t> </a:t>
            </a:r>
            <a:r>
              <a:rPr lang="en-US" b="1" dirty="0" err="1"/>
              <a:t>ist</a:t>
            </a:r>
            <a:r>
              <a:rPr lang="en-US" b="1" dirty="0"/>
              <a:t> </a:t>
            </a:r>
            <a:r>
              <a:rPr lang="en-US" b="1" dirty="0" err="1"/>
              <a:t>wichtig</a:t>
            </a:r>
            <a:r>
              <a:rPr lang="en-US" b="1" dirty="0"/>
              <a:t>!</a:t>
            </a:r>
            <a:endParaRPr lang="en-DE" b="1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4742307"/>
      </p:ext>
    </p:extLst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861532"/>
      </p:ext>
    </p:extLst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7529844"/>
      </p:ext>
    </p:extLst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6600449"/>
      </p:ext>
    </p:extLst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34x Zoom – 150.000x Zoom</a:t>
            </a:r>
          </a:p>
          <a:p>
            <a:r>
              <a:rPr lang="en-US" b="1" dirty="0" err="1"/>
              <a:t>Nadeln</a:t>
            </a:r>
            <a:r>
              <a:rPr lang="en-US" b="1" dirty="0"/>
              <a:t> in </a:t>
            </a:r>
            <a:r>
              <a:rPr lang="en-US" b="1" dirty="0" err="1"/>
              <a:t>allen</a:t>
            </a:r>
            <a:r>
              <a:rPr lang="en-US" b="1" dirty="0"/>
              <a:t> </a:t>
            </a:r>
            <a:r>
              <a:rPr lang="en-US" b="1" dirty="0" err="1"/>
              <a:t>Szenarien</a:t>
            </a:r>
            <a:r>
              <a:rPr lang="en-US" b="1" dirty="0"/>
              <a:t> </a:t>
            </a:r>
            <a:r>
              <a:rPr lang="en-US" b="1" dirty="0" err="1"/>
              <a:t>erkannt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Resistenz</a:t>
            </a:r>
            <a:r>
              <a:rPr lang="en-US" b="1" dirty="0"/>
              <a:t> </a:t>
            </a:r>
            <a:r>
              <a:rPr lang="en-US" b="1" dirty="0" err="1"/>
              <a:t>gegen</a:t>
            </a:r>
            <a:r>
              <a:rPr lang="en-US" b="1" dirty="0"/>
              <a:t> RAUSCHEN, </a:t>
            </a:r>
            <a:r>
              <a:rPr lang="en-US" b="1" dirty="0" err="1"/>
              <a:t>Spitzenähnliche</a:t>
            </a:r>
            <a:r>
              <a:rPr lang="en-US" b="1" dirty="0"/>
              <a:t> STRUKTUREN, SPITZENFORMEN</a:t>
            </a:r>
          </a:p>
          <a:p>
            <a:endParaRPr lang="en-US" b="1" dirty="0"/>
          </a:p>
          <a:p>
            <a:r>
              <a:rPr lang="en-US" b="1" dirty="0" err="1"/>
              <a:t>Hohe</a:t>
            </a:r>
            <a:r>
              <a:rPr lang="en-US" b="1" dirty="0"/>
              <a:t> </a:t>
            </a:r>
            <a:r>
              <a:rPr lang="en-US" b="1" dirty="0" err="1"/>
              <a:t>Vergrößerung</a:t>
            </a:r>
            <a:r>
              <a:rPr lang="en-US" b="1" dirty="0"/>
              <a:t> – </a:t>
            </a:r>
            <a:r>
              <a:rPr lang="en-US" b="1" dirty="0" err="1"/>
              <a:t>genaue</a:t>
            </a:r>
            <a:r>
              <a:rPr lang="en-US" b="1" dirty="0"/>
              <a:t> SEGMENTIERUNG</a:t>
            </a:r>
            <a:endParaRPr lang="en-D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8488014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FÜHREND – </a:t>
            </a:r>
            <a:r>
              <a:rPr lang="en-US" b="1" dirty="0" err="1"/>
              <a:t>Geräte</a:t>
            </a:r>
            <a:r>
              <a:rPr lang="en-US" b="1" dirty="0"/>
              <a:t> und </a:t>
            </a:r>
            <a:r>
              <a:rPr lang="en-US" b="1" dirty="0" err="1"/>
              <a:t>Messtechnik</a:t>
            </a:r>
            <a:endParaRPr lang="en-US" b="1" dirty="0"/>
          </a:p>
          <a:p>
            <a:r>
              <a:rPr lang="en-US" b="1" dirty="0"/>
              <a:t>FEHLERANALYSE - </a:t>
            </a:r>
            <a:r>
              <a:rPr lang="en-US" b="1" dirty="0" err="1"/>
              <a:t>Transistoren</a:t>
            </a:r>
            <a:r>
              <a:rPr lang="en-US" b="1" dirty="0"/>
              <a:t> der </a:t>
            </a:r>
            <a:r>
              <a:rPr lang="en-US" b="1" dirty="0" err="1"/>
              <a:t>neuesten</a:t>
            </a:r>
            <a:r>
              <a:rPr lang="en-US" b="1" dirty="0"/>
              <a:t> Generation</a:t>
            </a:r>
          </a:p>
          <a:p>
            <a:r>
              <a:rPr lang="en-US" b="1" dirty="0"/>
              <a:t>SUBNANOMETER – </a:t>
            </a:r>
            <a:r>
              <a:rPr lang="en-US" b="1" dirty="0" err="1"/>
              <a:t>Anfargenauigkeit</a:t>
            </a:r>
            <a:endParaRPr lang="en-US" b="1" dirty="0"/>
          </a:p>
          <a:p>
            <a:r>
              <a:rPr lang="en-US" b="1" dirty="0"/>
              <a:t>ENKODER – 3 </a:t>
            </a:r>
            <a:r>
              <a:rPr lang="en-US" b="1" dirty="0" err="1"/>
              <a:t>Achsen</a:t>
            </a:r>
            <a:r>
              <a:rPr lang="en-US" b="1" dirty="0"/>
              <a:t>, </a:t>
            </a:r>
            <a:r>
              <a:rPr lang="en-US" b="1" dirty="0" err="1"/>
              <a:t>nach</a:t>
            </a:r>
            <a:r>
              <a:rPr lang="en-US" b="1" dirty="0"/>
              <a:t> KALIBRATION 10 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47542729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7 GRÖẞËNORDNUNGEN - </a:t>
            </a:r>
            <a:r>
              <a:rPr lang="en-US" b="1" dirty="0" err="1"/>
              <a:t>Bewegung</a:t>
            </a:r>
            <a:endParaRPr lang="en-US" b="1" dirty="0"/>
          </a:p>
          <a:p>
            <a:r>
              <a:rPr lang="en-US" b="1" dirty="0"/>
              <a:t>MITTLERER ERDORBIT – </a:t>
            </a:r>
            <a:r>
              <a:rPr lang="en-US" b="1" dirty="0" err="1"/>
              <a:t>Einparken</a:t>
            </a:r>
            <a:endParaRPr lang="en-US" b="1" dirty="0"/>
          </a:p>
          <a:p>
            <a:r>
              <a:rPr lang="en-US" b="1" dirty="0"/>
              <a:t>ENKODER – Bis in die Stadt</a:t>
            </a:r>
            <a:endParaRPr b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Beitrag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AUTOMATISIERUNG – </a:t>
            </a:r>
            <a:r>
              <a:rPr lang="en-US" b="1" dirty="0" err="1"/>
              <a:t>Spitzenerkennung</a:t>
            </a:r>
            <a:endParaRPr lang="en-US" b="1" dirty="0"/>
          </a:p>
          <a:p>
            <a:r>
              <a:rPr lang="en-US" b="1" dirty="0" err="1"/>
              <a:t>Mithilfe</a:t>
            </a:r>
            <a:r>
              <a:rPr lang="en-US" b="1" dirty="0"/>
              <a:t> von DEEP LEARNING</a:t>
            </a:r>
          </a:p>
          <a:p>
            <a:endParaRPr lang="en-US" b="1" dirty="0"/>
          </a:p>
          <a:p>
            <a:r>
              <a:rPr lang="en-US" b="1" dirty="0"/>
              <a:t>ABBILDUNG der </a:t>
            </a:r>
            <a:r>
              <a:rPr lang="en-US" b="1" dirty="0" err="1"/>
              <a:t>kleinen</a:t>
            </a:r>
            <a:r>
              <a:rPr lang="en-US" b="1" dirty="0"/>
              <a:t> </a:t>
            </a:r>
            <a:r>
              <a:rPr lang="en-US" b="1" dirty="0" err="1"/>
              <a:t>Strukturen</a:t>
            </a:r>
            <a:r>
              <a:rPr lang="en-US" b="1" dirty="0"/>
              <a:t> </a:t>
            </a:r>
            <a:r>
              <a:rPr lang="en-US" b="1" dirty="0" err="1"/>
              <a:t>birgt</a:t>
            </a:r>
            <a:r>
              <a:rPr lang="en-US" b="1" dirty="0"/>
              <a:t> </a:t>
            </a:r>
            <a:r>
              <a:rPr lang="en-US" b="1" dirty="0" err="1"/>
              <a:t>Herausforderungen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0484978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VERGRÖẞERUNG – </a:t>
            </a:r>
            <a:r>
              <a:rPr lang="en-US" b="1" dirty="0" err="1"/>
              <a:t>verschiedene</a:t>
            </a:r>
            <a:r>
              <a:rPr lang="en-US" b="1" dirty="0"/>
              <a:t> </a:t>
            </a:r>
            <a:r>
              <a:rPr lang="en-US" b="1" dirty="0" err="1"/>
              <a:t>Formen</a:t>
            </a:r>
            <a:endParaRPr lang="en-US" b="1" dirty="0"/>
          </a:p>
          <a:p>
            <a:r>
              <a:rPr lang="en-US" b="1" dirty="0"/>
              <a:t>LANG SPITZ – </a:t>
            </a:r>
            <a:r>
              <a:rPr lang="en-US" b="1" dirty="0" err="1"/>
              <a:t>Großer</a:t>
            </a:r>
            <a:r>
              <a:rPr lang="en-US" b="1" dirty="0"/>
              <a:t> </a:t>
            </a:r>
            <a:r>
              <a:rPr lang="en-US" b="1" dirty="0" err="1"/>
              <a:t>Bildbereich</a:t>
            </a:r>
            <a:endParaRPr lang="en-D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6954128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NIEDRIGE RATE – </a:t>
            </a:r>
            <a:r>
              <a:rPr lang="en-US" b="1" dirty="0" err="1"/>
              <a:t>nicht</a:t>
            </a:r>
            <a:r>
              <a:rPr lang="en-US" b="1" dirty="0"/>
              <a:t> </a:t>
            </a:r>
            <a:r>
              <a:rPr lang="en-US" b="1" dirty="0" err="1"/>
              <a:t>geeignet</a:t>
            </a:r>
            <a:r>
              <a:rPr lang="en-US" b="1" dirty="0"/>
              <a:t> </a:t>
            </a:r>
            <a:r>
              <a:rPr lang="en-US" b="1" dirty="0" err="1"/>
              <a:t>zum</a:t>
            </a:r>
            <a:r>
              <a:rPr lang="en-US" b="1" dirty="0"/>
              <a:t> </a:t>
            </a:r>
            <a:r>
              <a:rPr lang="en-US" b="1" dirty="0" err="1"/>
              <a:t>Bewegen</a:t>
            </a:r>
            <a:endParaRPr lang="en-US" b="1" dirty="0"/>
          </a:p>
          <a:p>
            <a:r>
              <a:rPr lang="en-US" b="1" dirty="0"/>
              <a:t>LIVE BILDER – </a:t>
            </a:r>
            <a:r>
              <a:rPr lang="en-US" b="1" dirty="0" err="1"/>
              <a:t>sehr</a:t>
            </a:r>
            <a:r>
              <a:rPr lang="en-US" b="1" dirty="0"/>
              <a:t> </a:t>
            </a:r>
            <a:r>
              <a:rPr lang="en-US" b="1" dirty="0" err="1"/>
              <a:t>verrauscht</a:t>
            </a:r>
            <a:r>
              <a:rPr lang="en-US" b="1" dirty="0"/>
              <a:t>, für Arbeit</a:t>
            </a:r>
          </a:p>
          <a:p>
            <a:r>
              <a:rPr lang="en-US" b="1" dirty="0"/>
              <a:t>MODELL muss resistant sein</a:t>
            </a:r>
          </a:p>
          <a:p>
            <a:endParaRPr lang="en-D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4596088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Manipulator – </a:t>
            </a:r>
            <a:r>
              <a:rPr lang="en-US" b="1" dirty="0"/>
              <a:t>NANOCONTROL</a:t>
            </a:r>
          </a:p>
          <a:p>
            <a:r>
              <a:rPr lang="en-US" b="1" dirty="0"/>
              <a:t>RS232 – </a:t>
            </a:r>
            <a:r>
              <a:rPr lang="en-US" b="1" dirty="0" err="1"/>
              <a:t>komplette</a:t>
            </a:r>
            <a:r>
              <a:rPr lang="en-US" b="1" dirty="0"/>
              <a:t> Python implementation</a:t>
            </a:r>
          </a:p>
          <a:p>
            <a:r>
              <a:rPr lang="en-US" dirty="0" err="1"/>
              <a:t>SmartSEM</a:t>
            </a:r>
            <a:r>
              <a:rPr lang="en-US" dirty="0"/>
              <a:t> API – Python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angepasst</a:t>
            </a:r>
            <a:r>
              <a:rPr lang="en-US" dirty="0"/>
              <a:t>, </a:t>
            </a:r>
            <a:r>
              <a:rPr lang="en-US" dirty="0" err="1"/>
              <a:t>benötigte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entwickelt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Skripte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b="1" dirty="0" err="1"/>
              <a:t>Automatisierten</a:t>
            </a:r>
            <a:r>
              <a:rPr lang="en-US" b="1" dirty="0"/>
              <a:t> </a:t>
            </a:r>
            <a:r>
              <a:rPr lang="en-US" b="1" dirty="0" err="1"/>
              <a:t>Bildaufnahme</a:t>
            </a:r>
            <a:endParaRPr lang="en-US" b="1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8918505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Entwickelte</a:t>
            </a:r>
            <a:r>
              <a:rPr lang="en-US" dirty="0"/>
              <a:t> </a:t>
            </a:r>
            <a:r>
              <a:rPr lang="en-US" dirty="0" err="1"/>
              <a:t>Methoden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 dies </a:t>
            </a:r>
            <a:r>
              <a:rPr lang="en-US" dirty="0" err="1"/>
              <a:t>sicher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F3611-7FF7-4439-86A2-6EB67E7CC9E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912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%"/>
              </a:lnSpc>
              <a:defRPr sz="8000" spc="-50" baseline="0%">
                <a:solidFill>
                  <a:schemeClr val="tx1">
                    <a:lumMod val="85%"/>
                    <a:lumOff val="15%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%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%"/>
                <a:lumOff val="50%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0999807-5426-6992-AA72-2B4A614ABCF1}"/>
              </a:ext>
            </a:extLst>
          </p:cNvPr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A51E37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endParaRPr lang="en-DE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312B580-9DDF-E06F-64C5-59F5D9DA8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A642047-19A5-0501-DBCB-A0D9720D3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8923632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%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C0B4E6-BA0C-8E97-3578-B754F19FA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3D95DF7-345B-B440-6C72-2B4A91A45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6363953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48BAF11-1053-3CE5-DF52-BE1485C6A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A26604B-1ACC-5C05-509D-ECEDC1ABB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2800718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BADE382-690A-99B2-CC76-F4771D0DB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74984A5-05FA-A8EF-DD92-6820D2C0A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634682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410766">
              <a:lnSpc>
                <a:spcPct val="100%"/>
              </a:lnSpc>
              <a:defRPr sz="5600" b="0" spc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7804547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4132" indent="-304132" defTabSz="410766">
              <a:lnSpc>
                <a:spcPct val="100%"/>
              </a:lnSpc>
              <a:spcBef>
                <a:spcPts val="2950"/>
              </a:spcBef>
              <a:buSzPct val="75%"/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26382" indent="-304132" defTabSz="410766">
              <a:lnSpc>
                <a:spcPct val="100%"/>
              </a:lnSpc>
              <a:spcBef>
                <a:spcPts val="2950"/>
              </a:spcBef>
              <a:buSzPct val="75%"/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748632" indent="-304132" defTabSz="410766">
              <a:lnSpc>
                <a:spcPct val="100%"/>
              </a:lnSpc>
              <a:spcBef>
                <a:spcPts val="2950"/>
              </a:spcBef>
              <a:buSzPct val="75%"/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970882" indent="-304132" defTabSz="410766">
              <a:lnSpc>
                <a:spcPct val="100%"/>
              </a:lnSpc>
              <a:spcBef>
                <a:spcPts val="2950"/>
              </a:spcBef>
              <a:buSzPct val="75%"/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193132" indent="-304132" defTabSz="410766">
              <a:lnSpc>
                <a:spcPct val="100%"/>
              </a:lnSpc>
              <a:spcBef>
                <a:spcPts val="2950"/>
              </a:spcBef>
              <a:buSzPct val="75%"/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715ED27-3DD1-94FA-D373-643F063C8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8D4A521-9DE9-469D-B3C2-E274CD847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4013676"/>
      </p:ext>
    </p:extLst>
  </p:cSld>
  <p:clrMapOvr>
    <a:masterClrMapping/>
  </p:clrMapOvr>
  <p:transition spd="med"/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410766">
              <a:lnSpc>
                <a:spcPct val="100%"/>
              </a:lnSpc>
              <a:defRPr sz="5600" b="0" spc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517638-EC86-9170-B01A-2EE13DAD3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70229C1-6EF2-B780-2BAE-AF7000880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0165238"/>
      </p:ext>
    </p:extLst>
  </p:cSld>
  <p:clrMapOvr>
    <a:masterClrMapping/>
  </p:clrMapOvr>
  <p:transition spd="med"/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36DF6B-335A-EFD5-95F6-827AB64C4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944B17-F9B2-D964-563F-655193ED4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9469361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%"/>
              </a:lnSpc>
              <a:defRPr sz="8000" b="0">
                <a:solidFill>
                  <a:schemeClr val="tx1">
                    <a:lumMod val="85%"/>
                    <a:lumOff val="15%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%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%"/>
                <a:lumOff val="50%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02530FC-07AE-D5E2-8008-487409BB8043}"/>
              </a:ext>
            </a:extLst>
          </p:cNvPr>
          <p:cNvSpPr/>
          <p:nvPr userDrawn="1"/>
        </p:nvSpPr>
        <p:spPr>
          <a:xfrm>
            <a:off x="0" y="6398324"/>
            <a:ext cx="12192000" cy="457200"/>
          </a:xfrm>
          <a:prstGeom prst="rect">
            <a:avLst/>
          </a:prstGeom>
          <a:solidFill>
            <a:srgbClr val="A51E37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endParaRPr lang="en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B2FF9A8-BB2B-764E-BB96-229C7EE3E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F044F1-ADC4-7759-44C8-512B8D6D2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8553061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8D98731-F19E-A803-E7CC-3501F245C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3F1BB67-A3AC-7039-6F95-326539970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6922529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%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%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71AEA44-50F4-13A5-D004-5B0C39890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77A1DA9-80C5-CD69-3EC0-D8F99BAB4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748276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BE55BF-BFC8-36EF-325C-002351262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4C45CC-DD76-590D-F332-FBBC53351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0091914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AEE9961-2DF3-9888-841C-1B6EB787B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AF0BFA2-BFD2-C7A0-C569-BB4DCA43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298909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showMasterSp="0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59EE080-6BCE-86C9-9728-D3E7AD113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5B8B5BF-34AC-BE41-D18E-516E3353D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103186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A4D99C4-6FF9-F8C9-8C39-3175DD31D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0E399A-A475-2BD6-17AF-6F144BEFB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863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theme" Target="../theme/theme1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A51E37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endParaRPr lang="en-DE" dirty="0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8503C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9517" y="6459785"/>
            <a:ext cx="4940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%">
                <a:solidFill>
                  <a:srgbClr val="FFFFFF"/>
                </a:solidFill>
              </a:defRPr>
            </a:lvl1pPr>
          </a:lstStyle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7A99F-4FD8-4CC9-9FDD-BD2BAE74551F}" type="slidenum">
              <a:rPr lang="en-DE" smtClean="0"/>
              <a:t>‹#›</a:t>
            </a:fld>
            <a:endParaRPr lang="en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%"/>
                <a:lumOff val="50%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74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  <p:sldLayoutId id="2147483685" r:id="rId13"/>
    <p:sldLayoutId id="2147483686" r:id="rId14"/>
  </p:sldLayoutIdLst>
  <p:hf hdr="0" dt="0"/>
  <p:txStyles>
    <p:titleStyle>
      <a:lvl1pPr algn="l" defTabSz="914400" rtl="0" eaLnBrk="1" latinLnBrk="0" hangingPunct="1">
        <a:lnSpc>
          <a:spcPct val="85%"/>
        </a:lnSpc>
        <a:spcBef>
          <a:spcPct val="0%"/>
        </a:spcBef>
        <a:buNone/>
        <a:defRPr sz="4800" kern="1200" spc="-50" baseline="0%">
          <a:solidFill>
            <a:schemeClr val="tx1">
              <a:lumMod val="75%"/>
              <a:lumOff val="25%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%"/>
        </a:lnSpc>
        <a:spcBef>
          <a:spcPts val="1200"/>
        </a:spcBef>
        <a:spcAft>
          <a:spcPts val="200"/>
        </a:spcAft>
        <a:buClr>
          <a:schemeClr val="accent1"/>
        </a:buClr>
        <a:buSzPct val="100%"/>
        <a:buFont typeface="Calibri" panose="020F0502020204030204" pitchFamily="34" charset="0"/>
        <a:buChar char=" "/>
        <a:defRPr sz="20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%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%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%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%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%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%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%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%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9.xml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notesSlide" Target="../notesSlides/notesSlide10.xml"/><Relationship Id="rId1" Type="http://purl.oclc.org/ooxml/officeDocument/relationships/slideLayout" Target="../slideLayouts/slideLayout2.xml"/><Relationship Id="rId4" Type="http://purl.oclc.org/ooxml/officeDocument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1.png"/><Relationship Id="rId2" Type="http://purl.oclc.org/ooxml/officeDocument/relationships/notesSlide" Target="../notesSlides/notesSlide11.xml"/><Relationship Id="rId1" Type="http://purl.oclc.org/ooxml/officeDocument/relationships/slideLayout" Target="../slideLayouts/slideLayout2.xml"/><Relationship Id="rId5" Type="http://purl.oclc.org/ooxml/officeDocument/relationships/image" Target="../media/image23.png"/><Relationship Id="rId4" Type="http://purl.oclc.org/ooxml/officeDocument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4.tif"/><Relationship Id="rId7" Type="http://purl.oclc.org/ooxml/officeDocument/relationships/image" Target="../media/image28.tif"/><Relationship Id="rId2" Type="http://purl.oclc.org/ooxml/officeDocument/relationships/notesSlide" Target="../notesSlides/notesSlide12.xml"/><Relationship Id="rId1" Type="http://purl.oclc.org/ooxml/officeDocument/relationships/slideLayout" Target="../slideLayouts/slideLayout2.xml"/><Relationship Id="rId6" Type="http://purl.oclc.org/ooxml/officeDocument/relationships/image" Target="../media/image27.tif"/><Relationship Id="rId5" Type="http://purl.oclc.org/ooxml/officeDocument/relationships/image" Target="../media/image26.tif"/><Relationship Id="rId4" Type="http://purl.oclc.org/ooxml/officeDocument/relationships/image" Target="../media/image25.tif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9.png"/><Relationship Id="rId2" Type="http://purl.oclc.org/ooxml/officeDocument/relationships/notesSlide" Target="../notesSlides/notesSlide13.xml"/><Relationship Id="rId1" Type="http://purl.oclc.org/ooxml/officeDocument/relationships/slideLayout" Target="../slideLayouts/slideLayout2.xml"/><Relationship Id="rId4" Type="http://purl.oclc.org/ooxml/officeDocument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4.tif"/><Relationship Id="rId7" Type="http://purl.oclc.org/ooxml/officeDocument/relationships/image" Target="../media/image34.tif"/><Relationship Id="rId2" Type="http://purl.oclc.org/ooxml/officeDocument/relationships/notesSlide" Target="../notesSlides/notesSlide14.xml"/><Relationship Id="rId1" Type="http://purl.oclc.org/ooxml/officeDocument/relationships/slideLayout" Target="../slideLayouts/slideLayout6.xml"/><Relationship Id="rId6" Type="http://purl.oclc.org/ooxml/officeDocument/relationships/image" Target="../media/image33.tif"/><Relationship Id="rId5" Type="http://purl.oclc.org/ooxml/officeDocument/relationships/image" Target="../media/image32.tif"/><Relationship Id="rId4" Type="http://purl.oclc.org/ooxml/officeDocument/relationships/image" Target="../media/image31.tif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35.png"/><Relationship Id="rId2" Type="http://purl.oclc.org/ooxml/officeDocument/relationships/notesSlide" Target="../notesSlides/notesSlide15.xml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36.png"/><Relationship Id="rId2" Type="http://purl.oclc.org/ooxml/officeDocument/relationships/notesSlide" Target="../notesSlides/notesSlide16.xml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37.png"/><Relationship Id="rId2" Type="http://purl.oclc.org/ooxml/officeDocument/relationships/notesSlide" Target="../notesSlides/notesSlide17.xml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purl.oclc.org/ooxml/officeDocument/relationships/image" Target="../media/image38.png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39.png"/><Relationship Id="rId2" Type="http://purl.oclc.org/ooxml/officeDocument/relationships/notesSlide" Target="../notesSlides/notesSlide18.xml"/><Relationship Id="rId1" Type="http://purl.oclc.org/ooxml/officeDocument/relationships/slideLayout" Target="../slideLayouts/slideLayout5.xml"/><Relationship Id="rId4" Type="http://purl.oclc.org/ooxml/officeDocument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41.jpeg"/><Relationship Id="rId7" Type="http://purl.oclc.org/ooxml/officeDocument/relationships/image" Target="../media/image45.png"/><Relationship Id="rId2" Type="http://purl.oclc.org/ooxml/officeDocument/relationships/notesSlide" Target="../notesSlides/notesSlide19.xml"/><Relationship Id="rId1" Type="http://purl.oclc.org/ooxml/officeDocument/relationships/slideLayout" Target="../slideLayouts/slideLayout2.xml"/><Relationship Id="rId6" Type="http://purl.oclc.org/ooxml/officeDocument/relationships/image" Target="../media/image44.png"/><Relationship Id="rId5" Type="http://purl.oclc.org/ooxml/officeDocument/relationships/image" Target="../media/image43.png"/><Relationship Id="rId4" Type="http://purl.oclc.org/ooxml/officeDocument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53.png"/><Relationship Id="rId2" Type="http://purl.oclc.org/ooxml/officeDocument/relationships/notesSlide" Target="../notesSlides/notesSlide20.xml"/><Relationship Id="rId1" Type="http://purl.oclc.org/ooxml/officeDocument/relationships/slideLayout" Target="../slideLayouts/slideLayout5.xml"/><Relationship Id="rId4" Type="http://purl.oclc.org/ooxml/officeDocument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47.tif"/><Relationship Id="rId2" Type="http://purl.oclc.org/ooxml/officeDocument/relationships/image" Target="../media/image46.tif"/><Relationship Id="rId1" Type="http://purl.oclc.org/ooxml/officeDocument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1.xml"/><Relationship Id="rId1" Type="http://purl.oclc.org/ooxml/officeDocument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48.tif"/><Relationship Id="rId2" Type="http://purl.oclc.org/ooxml/officeDocument/relationships/notesSlide" Target="../notesSlides/notesSlide22.xml"/><Relationship Id="rId1" Type="http://purl.oclc.org/ooxml/officeDocument/relationships/slideLayout" Target="../slideLayouts/slideLayout4.xml"/><Relationship Id="rId4" Type="http://purl.oclc.org/ooxml/officeDocument/relationships/image" Target="../media/image49.tif"/></Relationships>
</file>

<file path=ppt/slides/_rels/slide2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50.tif"/><Relationship Id="rId2" Type="http://purl.oclc.org/ooxml/officeDocument/relationships/notesSlide" Target="../notesSlides/notesSlide23.xml"/><Relationship Id="rId1" Type="http://purl.oclc.org/ooxml/officeDocument/relationships/slideLayout" Target="../slideLayouts/slideLayout5.xml"/><Relationship Id="rId4" Type="http://purl.oclc.org/ooxml/officeDocument/relationships/image" Target="../media/image51.tif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55.png"/><Relationship Id="rId2" Type="http://purl.oclc.org/ooxml/officeDocument/relationships/image" Target="../media/image52.png"/><Relationship Id="rId1" Type="http://purl.oclc.org/ooxml/officeDocument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notesSlide" Target="../notesSlides/notesSlide3.xml"/><Relationship Id="rId1" Type="http://purl.oclc.org/ooxml/officeDocument/relationships/slideLayout" Target="../slideLayouts/slideLayout6.xml"/><Relationship Id="rId4" Type="http://purl.oclc.org/ooxml/officeDocument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57.tif"/><Relationship Id="rId2" Type="http://purl.oclc.org/ooxml/officeDocument/relationships/image" Target="../media/image56.tif"/><Relationship Id="rId1" Type="http://purl.oclc.org/ooxml/officeDocument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chart" Target="../charts/chart1.xml"/><Relationship Id="rId2" Type="http://purl.oclc.org/ooxml/officeDocument/relationships/notesSlide" Target="../notesSlides/notesSlide24.xml"/><Relationship Id="rId1" Type="http://purl.oclc.org/ooxml/officeDocument/relationships/slideLayout" Target="../slideLayouts/slideLayout2.xml"/><Relationship Id="rId4" Type="http://purl.oclc.org/ooxml/officeDocument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8" Type="http://purl.oclc.org/ooxml/officeDocument/relationships/image" Target="../media/image64.tif"/><Relationship Id="rId13" Type="http://purl.oclc.org/ooxml/officeDocument/relationships/image" Target="../media/image69.tif"/><Relationship Id="rId3" Type="http://purl.oclc.org/ooxml/officeDocument/relationships/image" Target="../media/image60.tif"/><Relationship Id="rId7" Type="http://purl.oclc.org/ooxml/officeDocument/relationships/image" Target="../media/image63.tif"/><Relationship Id="rId12" Type="http://purl.oclc.org/ooxml/officeDocument/relationships/image" Target="../media/image68.tif"/><Relationship Id="rId2" Type="http://purl.oclc.org/ooxml/officeDocument/relationships/notesSlide" Target="../notesSlides/notesSlide25.xml"/><Relationship Id="rId1" Type="http://purl.oclc.org/ooxml/officeDocument/relationships/slideLayout" Target="../slideLayouts/slideLayout2.xml"/><Relationship Id="rId6" Type="http://purl.oclc.org/ooxml/officeDocument/relationships/image" Target="../media/image62.tif"/><Relationship Id="rId11" Type="http://purl.oclc.org/ooxml/officeDocument/relationships/image" Target="../media/image67.tif"/><Relationship Id="rId5" Type="http://purl.oclc.org/ooxml/officeDocument/relationships/image" Target="../media/image61.tif"/><Relationship Id="rId10" Type="http://purl.oclc.org/ooxml/officeDocument/relationships/image" Target="../media/image66.tif"/><Relationship Id="rId4" Type="http://purl.oclc.org/ooxml/officeDocument/relationships/image" Target="../media/image48.tif"/><Relationship Id="rId9" Type="http://purl.oclc.org/ooxml/officeDocument/relationships/image" Target="../media/image65.tif"/><Relationship Id="rId14" Type="http://purl.oclc.org/ooxml/officeDocument/relationships/image" Target="../media/image70.tif"/></Relationships>
</file>

<file path=ppt/slides/_rels/slide3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hyperlink" Target="https://www.tsmc.com/english/dedicatedFoundry/technology/logic/l_5nm" TargetMode="External"/><Relationship Id="rId2" Type="http://purl.oclc.org/ooxml/officeDocument/relationships/hyperlink" Target="https://de.mathworks.com/help/vision/ug/getting-started-with-mask-r-cnn-for-instance-segmentation.html" TargetMode="External"/><Relationship Id="rId1" Type="http://purl.oclc.org/ooxml/officeDocument/relationships/slideLayout" Target="../slideLayouts/slideLayout6.xml"/><Relationship Id="rId4" Type="http://purl.oclc.org/ooxml/officeDocument/relationships/hyperlink" Target="https://www.zeiss.com/microscopy/de/produkte/sem-und-fib-sem/sem/die-geminisem-produktfamilie.html" TargetMode="External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72.png"/><Relationship Id="rId2" Type="http://purl.oclc.org/ooxml/officeDocument/relationships/image" Target="../media/image71.png"/><Relationship Id="rId1" Type="http://purl.oclc.org/ooxml/officeDocument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73.tif"/><Relationship Id="rId7" Type="http://purl.oclc.org/ooxml/officeDocument/relationships/image" Target="../media/image76.tif"/><Relationship Id="rId2" Type="http://purl.oclc.org/ooxml/officeDocument/relationships/image" Target="../media/image24.tif"/><Relationship Id="rId1" Type="http://purl.oclc.org/ooxml/officeDocument/relationships/slideLayout" Target="../slideLayouts/slideLayout6.xml"/><Relationship Id="rId6" Type="http://purl.oclc.org/ooxml/officeDocument/relationships/image" Target="../media/image75.tif"/><Relationship Id="rId5" Type="http://purl.oclc.org/ooxml/officeDocument/relationships/image" Target="../media/image31.tif"/><Relationship Id="rId4" Type="http://purl.oclc.org/ooxml/officeDocument/relationships/image" Target="../media/image74.tif"/></Relationships>
</file>

<file path=ppt/slides/_rels/slide3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5.jpeg"/><Relationship Id="rId7" Type="http://purl.oclc.org/ooxml/officeDocument/relationships/image" Target="../media/image9.png"/><Relationship Id="rId2" Type="http://purl.oclc.org/ooxml/officeDocument/relationships/notesSlide" Target="../notesSlides/notesSlide4.xml"/><Relationship Id="rId1" Type="http://purl.oclc.org/ooxml/officeDocument/relationships/slideLayout" Target="../slideLayouts/slideLayout8.xml"/><Relationship Id="rId6" Type="http://purl.oclc.org/ooxml/officeDocument/relationships/image" Target="../media/image8.png"/><Relationship Id="rId5" Type="http://purl.oclc.org/ooxml/officeDocument/relationships/image" Target="../media/image7.png"/><Relationship Id="rId4" Type="http://purl.oclc.org/ooxml/officeDocument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notesSlide" Target="../notesSlides/notesSlide5.xml"/><Relationship Id="rId1" Type="http://purl.oclc.org/ooxml/officeDocument/relationships/slideLayout" Target="../slideLayouts/slideLayout2.xml"/><Relationship Id="rId4" Type="http://purl.oclc.org/ooxml/officeDocument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notesSlide" Target="../notesSlides/notesSlide6.xml"/><Relationship Id="rId1" Type="http://purl.oclc.org/ooxml/officeDocument/relationships/slideLayout" Target="../slideLayouts/slideLayout6.xml"/><Relationship Id="rId4" Type="http://purl.oclc.org/ooxml/officeDocument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14.tif"/><Relationship Id="rId2" Type="http://purl.oclc.org/ooxml/officeDocument/relationships/notesSlide" Target="../notesSlides/notesSlide7.xml"/><Relationship Id="rId1" Type="http://purl.oclc.org/ooxml/officeDocument/relationships/slideLayout" Target="../slideLayouts/slideLayout6.xml"/><Relationship Id="rId4" Type="http://purl.oclc.org/ooxml/officeDocument/relationships/image" Target="../media/image15.tif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17.tif"/><Relationship Id="rId2" Type="http://purl.oclc.org/ooxml/officeDocument/relationships/image" Target="../media/image16.tif"/><Relationship Id="rId1" Type="http://purl.oclc.org/ooxml/officeDocument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18.png"/><Relationship Id="rId2" Type="http://purl.oclc.org/ooxml/officeDocument/relationships/notesSlide" Target="../notesSlides/notesSlide8.xml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02AF-0322-8E94-F840-F3B7CEF8E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rgbClr val="A11E3B"/>
                </a:solidFill>
              </a:rPr>
              <a:t>Einsatz</a:t>
            </a:r>
            <a:r>
              <a:rPr lang="en-US" sz="4000" dirty="0">
                <a:solidFill>
                  <a:srgbClr val="A11E3B"/>
                </a:solidFill>
              </a:rPr>
              <a:t> von Deep Learning </a:t>
            </a:r>
            <a:r>
              <a:rPr lang="en-US" sz="4000" dirty="0" err="1">
                <a:solidFill>
                  <a:srgbClr val="A11E3B"/>
                </a:solidFill>
              </a:rPr>
              <a:t>zur</a:t>
            </a:r>
            <a:r>
              <a:rPr lang="en-US" sz="4000" dirty="0">
                <a:solidFill>
                  <a:srgbClr val="A11E3B"/>
                </a:solidFill>
              </a:rPr>
              <a:t> </a:t>
            </a:r>
            <a:r>
              <a:rPr lang="en-US" sz="4000" dirty="0" err="1">
                <a:solidFill>
                  <a:srgbClr val="A11E3B"/>
                </a:solidFill>
              </a:rPr>
              <a:t>Erkennung</a:t>
            </a:r>
            <a:r>
              <a:rPr lang="en-US" sz="4000" dirty="0">
                <a:solidFill>
                  <a:srgbClr val="A11E3B"/>
                </a:solidFill>
              </a:rPr>
              <a:t> von </a:t>
            </a:r>
            <a:r>
              <a:rPr lang="en-US" sz="4000" dirty="0" err="1">
                <a:solidFill>
                  <a:srgbClr val="A11E3B"/>
                </a:solidFill>
              </a:rPr>
              <a:t>Messspitzen</a:t>
            </a:r>
            <a:r>
              <a:rPr lang="en-US" sz="4000" dirty="0">
                <a:solidFill>
                  <a:srgbClr val="A11E3B"/>
                </a:solidFill>
              </a:rPr>
              <a:t> in </a:t>
            </a:r>
            <a:r>
              <a:rPr lang="en-US" sz="4000" dirty="0" err="1">
                <a:solidFill>
                  <a:srgbClr val="A11E3B"/>
                </a:solidFill>
              </a:rPr>
              <a:t>Rasterelektronenmikroskopen</a:t>
            </a:r>
            <a:endParaRPr lang="en-DE" sz="4000" dirty="0">
              <a:solidFill>
                <a:srgbClr val="A11E3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0569A-C989-571C-95DF-37AF9C267E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BachelorArbeit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Informatik</a:t>
            </a:r>
            <a:r>
              <a:rPr lang="en-US" dirty="0">
                <a:solidFill>
                  <a:schemeClr val="tx1"/>
                </a:solidFill>
              </a:rPr>
              <a:t> B. SC.		26. September 2023</a:t>
            </a:r>
          </a:p>
          <a:p>
            <a:r>
              <a:rPr lang="en-US" dirty="0">
                <a:solidFill>
                  <a:schemeClr val="tx1"/>
                </a:solidFill>
              </a:rPr>
              <a:t>David Stefan Kleindiek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AB8DF6-155D-8298-5716-334A993D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7" y="225354"/>
            <a:ext cx="10567282" cy="13628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59A9F5-7A48-D514-894E-C1A6C947B7F3}"/>
              </a:ext>
            </a:extLst>
          </p:cNvPr>
          <p:cNvSpPr txBox="1"/>
          <p:nvPr/>
        </p:nvSpPr>
        <p:spPr>
          <a:xfrm>
            <a:off x="4788569" y="107471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A51E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Kognitive</a:t>
            </a:r>
            <a:r>
              <a:rPr lang="en-US" sz="1400" b="1" dirty="0">
                <a:solidFill>
                  <a:srgbClr val="A51E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A51E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Systeme</a:t>
            </a:r>
            <a:endParaRPr lang="en-DE" sz="1400" b="1" dirty="0">
              <a:solidFill>
                <a:srgbClr val="A51E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67480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BFC4E-82FC-09C8-9024-C6E7400F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Anforderungen</a:t>
            </a:r>
            <a:r>
              <a:rPr lang="en-US" dirty="0"/>
              <a:t> </a:t>
            </a:r>
            <a:r>
              <a:rPr lang="en-US" dirty="0" err="1"/>
              <a:t>Datensatz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3CD47-F0EE-615A-702F-36EAFF7D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12" y="3066481"/>
            <a:ext cx="5049272" cy="22643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 err="1"/>
              <a:t>Viele</a:t>
            </a:r>
            <a:r>
              <a:rPr lang="en-US" sz="2800" dirty="0"/>
              <a:t> </a:t>
            </a:r>
            <a:r>
              <a:rPr lang="en-US" sz="2800" dirty="0" err="1"/>
              <a:t>Spitzenpositionen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err="1"/>
              <a:t>Verschiedene</a:t>
            </a:r>
            <a:r>
              <a:rPr lang="en-US" sz="2800" dirty="0"/>
              <a:t> </a:t>
            </a:r>
            <a:r>
              <a:rPr lang="en-US" sz="2800" dirty="0" err="1"/>
              <a:t>Vergrößerungen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err="1"/>
              <a:t>Unterschiedliche</a:t>
            </a:r>
            <a:r>
              <a:rPr lang="en-US" sz="2800" dirty="0"/>
              <a:t> </a:t>
            </a:r>
            <a:r>
              <a:rPr lang="en-US" sz="2800" dirty="0" err="1"/>
              <a:t>Bildverhältnisse</a:t>
            </a:r>
            <a:endParaRPr lang="en-US" sz="2800" dirty="0"/>
          </a:p>
          <a:p>
            <a:pPr marL="0" indent="0">
              <a:buNone/>
            </a:pPr>
            <a:endParaRPr lang="en-DE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421FEE-A0EB-4917-D92A-D8684A7F1944}"/>
              </a:ext>
            </a:extLst>
          </p:cNvPr>
          <p:cNvSpPr/>
          <p:nvPr/>
        </p:nvSpPr>
        <p:spPr>
          <a:xfrm>
            <a:off x="1293542" y="2738739"/>
            <a:ext cx="2832409" cy="2182086"/>
          </a:xfrm>
          <a:prstGeom prst="rect">
            <a:avLst/>
          </a:prstGeom>
          <a:solidFill>
            <a:srgbClr val="C57974"/>
          </a:solidFill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Repräsentativer</a:t>
            </a:r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 err="1">
                <a:solidFill>
                  <a:schemeClr val="tx1"/>
                </a:solidFill>
              </a:rPr>
              <a:t>Datensatz</a:t>
            </a:r>
            <a:endParaRPr lang="en-DE" sz="3200" dirty="0">
              <a:solidFill>
                <a:schemeClr val="tx1"/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0644B5E-E93E-0446-3DCE-6359A8EB87DF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125951" y="3266388"/>
            <a:ext cx="2048606" cy="56339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C03B92A-5432-011D-DBBD-1FE501B8FC90}"/>
              </a:ext>
            </a:extLst>
          </p:cNvPr>
          <p:cNvCxnSpPr>
            <a:cxnSpLocks/>
          </p:cNvCxnSpPr>
          <p:nvPr/>
        </p:nvCxnSpPr>
        <p:spPr>
          <a:xfrm>
            <a:off x="5150254" y="3829782"/>
            <a:ext cx="1024303" cy="563394"/>
          </a:xfrm>
          <a:prstGeom prst="bentConnector3">
            <a:avLst>
              <a:gd name="adj1" fmla="val -61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C03F38-9CB8-8461-6E41-C9A06DB9DA82}"/>
              </a:ext>
            </a:extLst>
          </p:cNvPr>
          <p:cNvCxnSpPr>
            <a:cxnSpLocks/>
          </p:cNvCxnSpPr>
          <p:nvPr/>
        </p:nvCxnSpPr>
        <p:spPr>
          <a:xfrm>
            <a:off x="4920914" y="3829782"/>
            <a:ext cx="1253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CC88F9-239D-E5B1-0E2B-55BCEC5DD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10</a:t>
            </a:fld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17D60BA-AC67-35E2-7037-1E7181E3E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750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356A3D-FBB7-3DF2-AB2F-2183D311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549" y="3928224"/>
            <a:ext cx="5026575" cy="23595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16C6F1-B5EE-64B4-E850-1C43AC88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der </a:t>
            </a:r>
            <a:r>
              <a:rPr lang="en-US" dirty="0" err="1"/>
              <a:t>Spitzenposition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8B76B4-5699-67CC-73BB-02613E669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Vordefinierte</a:t>
            </a:r>
            <a:r>
              <a:rPr lang="en-US" dirty="0"/>
              <a:t> </a:t>
            </a:r>
            <a:r>
              <a:rPr lang="en-US" dirty="0" err="1"/>
              <a:t>Pfade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Kollision</a:t>
            </a:r>
            <a:r>
              <a:rPr lang="en-US" dirty="0"/>
              <a:t> der </a:t>
            </a:r>
            <a:r>
              <a:rPr lang="en-US" dirty="0" err="1"/>
              <a:t>Spitzen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45 Grad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Anfahren</a:t>
            </a:r>
            <a:r>
              <a:rPr lang="en-US" dirty="0"/>
              <a:t> von 5 </a:t>
            </a:r>
            <a:r>
              <a:rPr lang="en-US" dirty="0" err="1"/>
              <a:t>Positionen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Skaliert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Vergrößerung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zufällige</a:t>
            </a:r>
            <a:r>
              <a:rPr lang="en-US" dirty="0"/>
              <a:t> </a:t>
            </a:r>
            <a:r>
              <a:rPr lang="en-US" dirty="0" err="1"/>
              <a:t>Zuweisung</a:t>
            </a:r>
            <a:endParaRPr lang="en-DE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CEDFD6-F856-5E0D-5195-5BA1E5276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92" y="1737360"/>
            <a:ext cx="6067245" cy="455043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FC2D3B-D693-F4CF-4ED0-E7167CE3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11</a:t>
            </a:fld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33E6B54-0B9F-9EC4-AC37-BDB022A6A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0357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F5FB-BA6B-BBE0-196D-E24E6DCD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Strukturunterschiede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A0CEE-B725-F140-D866-25A94B191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856165"/>
            <a:ext cx="10058400" cy="446797"/>
          </a:xfrm>
        </p:spPr>
        <p:txBody>
          <a:bodyPr>
            <a:no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Probe </a:t>
            </a:r>
            <a:r>
              <a:rPr lang="en-US" sz="2800" dirty="0" err="1">
                <a:sym typeface="Wingdings" panose="05000000000000000000" pitchFamily="2" charset="2"/>
              </a:rPr>
              <a:t>zwischen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Bildern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verfahren</a:t>
            </a:r>
            <a:endParaRPr lang="en-DE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5621C8-DCCD-BC0C-5D10-34F782AA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4" y="1737360"/>
            <a:ext cx="2794953" cy="4051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5E03EB-3A3D-78BD-66E6-71960C93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605" y="1737360"/>
            <a:ext cx="2829625" cy="40515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98ECAD-FFA1-C10F-0F43-FC8A12FE0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830" y="1737360"/>
            <a:ext cx="3359323" cy="405150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7BA24-D335-E420-033C-73D3016BA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12</a:t>
            </a:fld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7FFFB1-808F-8427-4D76-79D0E9719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35329453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FE2F-AF3E-9C53-5AEE-5EBDCD02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Aufnahme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99991-83D4-9252-D427-697A19EBE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672" y="1845734"/>
            <a:ext cx="9407008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 </a:t>
            </a:r>
            <a:r>
              <a:rPr lang="en-US" dirty="0" err="1"/>
              <a:t>Vergrößerungstufen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5 </a:t>
            </a:r>
            <a:r>
              <a:rPr lang="en-US" dirty="0" err="1"/>
              <a:t>Spitzenpositionen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5 </a:t>
            </a:r>
            <a:r>
              <a:rPr lang="en-US" dirty="0" err="1"/>
              <a:t>Bildparameter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100 </a:t>
            </a:r>
            <a:r>
              <a:rPr lang="en-US" dirty="0" err="1">
                <a:sym typeface="Wingdings" panose="05000000000000000000" pitchFamily="2" charset="2"/>
              </a:rPr>
              <a:t>Bilder</a:t>
            </a:r>
            <a:r>
              <a:rPr lang="en-US" dirty="0">
                <a:sym typeface="Wingdings" panose="05000000000000000000" pitchFamily="2" charset="2"/>
              </a:rPr>
              <a:t> / </a:t>
            </a:r>
            <a:r>
              <a:rPr lang="en-US" dirty="0" err="1">
                <a:sym typeface="Wingdings" panose="05000000000000000000" pitchFamily="2" charset="2"/>
              </a:rPr>
              <a:t>Durchlauf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</p:txBody>
      </p:sp>
      <p:pic>
        <p:nvPicPr>
          <p:cNvPr id="5" name="Picture 4" descr="A black and white image of a cross&#10;&#10;Description automatically generated">
            <a:extLst>
              <a:ext uri="{FF2B5EF4-FFF2-40B4-BE49-F238E27FC236}">
                <a16:creationId xmlns:a16="http://schemas.microsoft.com/office/drawing/2014/main" id="{7A967FBB-C8F4-542D-3033-AABC762E5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27" y="3873850"/>
            <a:ext cx="3169342" cy="2377006"/>
          </a:xfrm>
          <a:prstGeom prst="rect">
            <a:avLst/>
          </a:prstGeom>
        </p:spPr>
      </p:pic>
      <p:pic>
        <p:nvPicPr>
          <p:cNvPr id="7" name="Picture 6" descr="A close-up of a person's hand&#10;&#10;Description automatically generated">
            <a:extLst>
              <a:ext uri="{FF2B5EF4-FFF2-40B4-BE49-F238E27FC236}">
                <a16:creationId xmlns:a16="http://schemas.microsoft.com/office/drawing/2014/main" id="{FFA01F4A-4A7D-5EDA-C2C6-67177C6E4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85" y="3873849"/>
            <a:ext cx="3169342" cy="2377007"/>
          </a:xfrm>
          <a:prstGeom prst="rect">
            <a:avLst/>
          </a:prstGeom>
        </p:spPr>
      </p:pic>
      <p:pic>
        <p:nvPicPr>
          <p:cNvPr id="9" name="Picture 8" descr="Black and white textured background with small dots&#10;&#10;Description automatically generated with medium confidence">
            <a:extLst>
              <a:ext uri="{FF2B5EF4-FFF2-40B4-BE49-F238E27FC236}">
                <a16:creationId xmlns:a16="http://schemas.microsoft.com/office/drawing/2014/main" id="{C4E51DC0-0973-037B-0CB2-507DFE823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986" y="1388468"/>
            <a:ext cx="3169342" cy="2377007"/>
          </a:xfrm>
          <a:prstGeom prst="rect">
            <a:avLst/>
          </a:prstGeom>
        </p:spPr>
      </p:pic>
      <p:pic>
        <p:nvPicPr>
          <p:cNvPr id="11" name="Picture 10" descr="A black and white image of a star&#10;&#10;Description automatically generated">
            <a:extLst>
              <a:ext uri="{FF2B5EF4-FFF2-40B4-BE49-F238E27FC236}">
                <a16:creationId xmlns:a16="http://schemas.microsoft.com/office/drawing/2014/main" id="{792E4AEE-AFE1-8E31-FCFE-D5EB75133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74" y="3881974"/>
            <a:ext cx="3158509" cy="2368882"/>
          </a:xfrm>
          <a:prstGeom prst="rect">
            <a:avLst/>
          </a:prstGeom>
        </p:spPr>
      </p:pic>
      <p:pic>
        <p:nvPicPr>
          <p:cNvPr id="17" name="Picture 16" descr="A close-up of a black and white photo&#10;&#10;Description automatically generated">
            <a:extLst>
              <a:ext uri="{FF2B5EF4-FFF2-40B4-BE49-F238E27FC236}">
                <a16:creationId xmlns:a16="http://schemas.microsoft.com/office/drawing/2014/main" id="{EBBBA0C3-CD6C-7FDC-8C8F-3CFDB9ACD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85" y="1388468"/>
            <a:ext cx="3169342" cy="237700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9F25135-BD66-9262-E3D8-8DFFD6551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13</a:t>
            </a:fld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E475BF9-4DD6-40D0-E44C-B060E1C6C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F07B28-C389-A6BE-2D5B-45D41510833D}"/>
              </a:ext>
            </a:extLst>
          </p:cNvPr>
          <p:cNvCxnSpPr>
            <a:cxnSpLocks/>
          </p:cNvCxnSpPr>
          <p:nvPr/>
        </p:nvCxnSpPr>
        <p:spPr>
          <a:xfrm>
            <a:off x="1163638" y="2003318"/>
            <a:ext cx="5150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43BE58-3B93-F3D9-AE5B-39D51998258F}"/>
              </a:ext>
            </a:extLst>
          </p:cNvPr>
          <p:cNvCxnSpPr>
            <a:cxnSpLocks/>
          </p:cNvCxnSpPr>
          <p:nvPr/>
        </p:nvCxnSpPr>
        <p:spPr>
          <a:xfrm>
            <a:off x="1651000" y="2463529"/>
            <a:ext cx="3626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F9B319-1FE8-8AC2-F2DB-FE6072143584}"/>
              </a:ext>
            </a:extLst>
          </p:cNvPr>
          <p:cNvCxnSpPr/>
          <p:nvPr/>
        </p:nvCxnSpPr>
        <p:spPr>
          <a:xfrm>
            <a:off x="1623820" y="2122870"/>
            <a:ext cx="0" cy="367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F25ED5-9437-085D-9568-A4FFD4593CF1}"/>
              </a:ext>
            </a:extLst>
          </p:cNvPr>
          <p:cNvCxnSpPr>
            <a:cxnSpLocks/>
          </p:cNvCxnSpPr>
          <p:nvPr/>
        </p:nvCxnSpPr>
        <p:spPr>
          <a:xfrm>
            <a:off x="1995487" y="2923904"/>
            <a:ext cx="3626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35A7ED-59F4-9B6D-AFD0-2CB1B22C790E}"/>
              </a:ext>
            </a:extLst>
          </p:cNvPr>
          <p:cNvCxnSpPr/>
          <p:nvPr/>
        </p:nvCxnSpPr>
        <p:spPr>
          <a:xfrm>
            <a:off x="1968307" y="2583245"/>
            <a:ext cx="0" cy="367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229417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64C7-A18E-FA9B-8865-E44DA9CB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Datenannotation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71D35-FAC4-30EF-8FF3-D225C6B23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2914210"/>
            <a:ext cx="4470400" cy="3352800"/>
          </a:xfrm>
        </p:spPr>
      </p:pic>
      <p:pic>
        <p:nvPicPr>
          <p:cNvPr id="7" name="Picture 6" descr="A group of colorful triangles&#10;&#10;Description automatically generated">
            <a:extLst>
              <a:ext uri="{FF2B5EF4-FFF2-40B4-BE49-F238E27FC236}">
                <a16:creationId xmlns:a16="http://schemas.microsoft.com/office/drawing/2014/main" id="{9DE46841-AF31-C8A8-164C-60998EE79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1" y="2914210"/>
            <a:ext cx="4470400" cy="3352800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384811-0D98-B44D-C7E7-4D3BB88E7BA1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DE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C356A4-552B-FFAD-0E77-ADC951465ADB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Manuelles</a:t>
            </a:r>
            <a:r>
              <a:rPr lang="en-US" dirty="0"/>
              <a:t> </a:t>
            </a:r>
            <a:r>
              <a:rPr lang="en-US" dirty="0" err="1"/>
              <a:t>einfärben</a:t>
            </a:r>
            <a:r>
              <a:rPr lang="en-US" dirty="0"/>
              <a:t> der </a:t>
            </a:r>
            <a:r>
              <a:rPr lang="en-US" dirty="0" err="1"/>
              <a:t>Spitzen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Photoshop + </a:t>
            </a:r>
            <a:r>
              <a:rPr lang="en-US" dirty="0" err="1"/>
              <a:t>Nachbearbeitung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842FE07-78B4-7998-DB28-D87D96F38C65}"/>
              </a:ext>
            </a:extLst>
          </p:cNvPr>
          <p:cNvSpPr txBox="1">
            <a:spLocks/>
          </p:cNvSpPr>
          <p:nvPr/>
        </p:nvSpPr>
        <p:spPr>
          <a:xfrm>
            <a:off x="6165129" y="1998134"/>
            <a:ext cx="529692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Universelles</a:t>
            </a:r>
            <a:r>
              <a:rPr lang="en-US" dirty="0"/>
              <a:t> Format, </a:t>
            </a:r>
            <a:r>
              <a:rPr lang="en-US" dirty="0" err="1"/>
              <a:t>schnelle</a:t>
            </a:r>
            <a:r>
              <a:rPr lang="en-US" dirty="0"/>
              <a:t> </a:t>
            </a:r>
            <a:r>
              <a:rPr lang="en-US" dirty="0" err="1"/>
              <a:t>Konvertierung</a:t>
            </a:r>
            <a:endParaRPr lang="en-DE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487607C-E61B-30CA-4E98-F23E5E98D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14</a:t>
            </a:fld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3EABF25-829D-8C0E-B896-6E393A3B8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93293497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A222-BBA5-0748-BA57-CF40510D5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Picture 3" descr="A black and white image of a cross&#10;&#10;Description automatically generated">
            <a:extLst>
              <a:ext uri="{FF2B5EF4-FFF2-40B4-BE49-F238E27FC236}">
                <a16:creationId xmlns:a16="http://schemas.microsoft.com/office/drawing/2014/main" id="{3488D172-868C-74D8-7E1F-3B59C9FF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50" y="3735173"/>
            <a:ext cx="3464031" cy="2598023"/>
          </a:xfrm>
          <a:prstGeom prst="rect">
            <a:avLst/>
          </a:prstGeom>
        </p:spPr>
      </p:pic>
      <p:pic>
        <p:nvPicPr>
          <p:cNvPr id="6" name="Picture 5" descr="A black and white image of a grid&#10;&#10;Description automatically generated">
            <a:extLst>
              <a:ext uri="{FF2B5EF4-FFF2-40B4-BE49-F238E27FC236}">
                <a16:creationId xmlns:a16="http://schemas.microsoft.com/office/drawing/2014/main" id="{6C97BD10-2B15-C42A-2E0E-895B6AB8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49" y="1137150"/>
            <a:ext cx="3464031" cy="2598023"/>
          </a:xfrm>
          <a:prstGeom prst="rect">
            <a:avLst/>
          </a:prstGeom>
        </p:spPr>
      </p:pic>
      <p:pic>
        <p:nvPicPr>
          <p:cNvPr id="8" name="Picture 7" descr="Black and white background with a lot of small dots&#10;&#10;Description automatically generated with medium confidence">
            <a:extLst>
              <a:ext uri="{FF2B5EF4-FFF2-40B4-BE49-F238E27FC236}">
                <a16:creationId xmlns:a16="http://schemas.microsoft.com/office/drawing/2014/main" id="{FD3CBBD2-4163-CE1C-5AF6-163AD8948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80" y="3735172"/>
            <a:ext cx="3464031" cy="2598023"/>
          </a:xfrm>
          <a:prstGeom prst="rect">
            <a:avLst/>
          </a:prstGeom>
        </p:spPr>
      </p:pic>
      <p:pic>
        <p:nvPicPr>
          <p:cNvPr id="10" name="Picture 9" descr="Black and white background with many pointy lines&#10;&#10;Description automatically generated with medium confidence">
            <a:extLst>
              <a:ext uri="{FF2B5EF4-FFF2-40B4-BE49-F238E27FC236}">
                <a16:creationId xmlns:a16="http://schemas.microsoft.com/office/drawing/2014/main" id="{54FDD884-F34E-1286-177A-872652A09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79" y="1137147"/>
            <a:ext cx="3464031" cy="2598023"/>
          </a:xfrm>
          <a:prstGeom prst="rect">
            <a:avLst/>
          </a:prstGeom>
        </p:spPr>
      </p:pic>
      <p:pic>
        <p:nvPicPr>
          <p:cNvPr id="12" name="Picture 11" descr="A colorful lines in a circle&#10;&#10;Description automatically generated">
            <a:extLst>
              <a:ext uri="{FF2B5EF4-FFF2-40B4-BE49-F238E27FC236}">
                <a16:creationId xmlns:a16="http://schemas.microsoft.com/office/drawing/2014/main" id="{C0CC3C80-286A-5D98-45F7-52BDF8451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8" y="3503121"/>
            <a:ext cx="3464030" cy="2598023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C432983-D310-F9B0-F905-573B4D601E87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1 </a:t>
            </a:r>
            <a:r>
              <a:rPr lang="en-US" sz="2400" dirty="0" err="1"/>
              <a:t>Maske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5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/>
              <a:t> </a:t>
            </a:r>
            <a:r>
              <a:rPr lang="en-US" sz="2400" dirty="0" err="1"/>
              <a:t>Bilder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Parametervariation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Probenverschiebung</a:t>
            </a:r>
            <a:endParaRPr lang="en-DE" sz="24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9DAA793-96A7-18BA-2555-1255E7790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15</a:t>
            </a:fld>
            <a:endParaRPr lang="en-DE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65D7179-28E6-8555-6350-702A9579D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28866663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numbers and a number of people">
            <a:extLst>
              <a:ext uri="{FF2B5EF4-FFF2-40B4-BE49-F238E27FC236}">
                <a16:creationId xmlns:a16="http://schemas.microsoft.com/office/drawing/2014/main" id="{63B5DCB3-C026-52B5-5383-F7573FBF0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.072%"/>
          <a:stretch/>
        </p:blipFill>
        <p:spPr>
          <a:xfrm>
            <a:off x="4257039" y="1545770"/>
            <a:ext cx="7033975" cy="46962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96AC94C-30B3-3738-8B3B-44A3AA0A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3D306-4C12-5337-CF69-A3EFD4C6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750 </a:t>
            </a:r>
            <a:r>
              <a:rPr lang="en-US" sz="2400" dirty="0" err="1"/>
              <a:t>Bilder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150 </a:t>
            </a:r>
            <a:r>
              <a:rPr lang="en-US" sz="2400" dirty="0" err="1"/>
              <a:t>aus</a:t>
            </a:r>
            <a:r>
              <a:rPr lang="en-US" sz="2400" dirty="0"/>
              <a:t> </a:t>
            </a:r>
            <a:r>
              <a:rPr lang="en-US" sz="2400" dirty="0" err="1"/>
              <a:t>Einsätzen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600 per Routine </a:t>
            </a:r>
            <a:r>
              <a:rPr lang="en-US" sz="2400" dirty="0" err="1"/>
              <a:t>erstellt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90% Training</a:t>
            </a:r>
          </a:p>
          <a:p>
            <a:pPr marL="0" indent="0">
              <a:buNone/>
            </a:pPr>
            <a:r>
              <a:rPr lang="en-US" sz="2400" dirty="0"/>
              <a:t>  10% </a:t>
            </a:r>
            <a:r>
              <a:rPr lang="en-US" sz="2400" dirty="0" err="1"/>
              <a:t>Validierung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Nicht</a:t>
            </a:r>
            <a:r>
              <a:rPr lang="en-US" sz="2400" dirty="0"/>
              <a:t> </a:t>
            </a:r>
            <a:r>
              <a:rPr lang="en-US" sz="2400" dirty="0" err="1"/>
              <a:t>gleichverteilt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6DE55B-0F1D-FA92-27C2-EB9577B20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16</a:t>
            </a:fld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2FF8A7-8ABB-8EEC-AE3E-5ED0E4D1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1807473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several different types of files&#10;&#10;Description automatically generated with medium confidence">
            <a:extLst>
              <a:ext uri="{FF2B5EF4-FFF2-40B4-BE49-F238E27FC236}">
                <a16:creationId xmlns:a16="http://schemas.microsoft.com/office/drawing/2014/main" id="{A34860EE-E555-EAEA-AB01-842B46899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.405%"/>
          <a:stretch/>
        </p:blipFill>
        <p:spPr>
          <a:xfrm>
            <a:off x="380454" y="2329974"/>
            <a:ext cx="11492051" cy="403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61396-ACD7-A207-BC28-ADA988A1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  <a:endParaRPr lang="en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FD9694B-A1A5-5211-6456-DE1E817E6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420596"/>
              </p:ext>
            </p:extLst>
          </p:nvPr>
        </p:nvGraphicFramePr>
        <p:xfrm>
          <a:off x="2355509" y="3258540"/>
          <a:ext cx="1649351" cy="1524000"/>
        </p:xfrm>
        <a:graphic>
          <a:graphicData uri="http://purl.oclc.org/ooxml/drawingml/table">
            <a:tbl>
              <a:tblPr firstRow="1" bandRow="1">
                <a:tableStyleId>{37CE84F3-28C3-443E-9E96-99CF82512B78}</a:tableStyleId>
              </a:tblPr>
              <a:tblGrid>
                <a:gridCol w="1649351">
                  <a:extLst>
                    <a:ext uri="{9D8B030D-6E8A-4147-A177-3AD203B41FA5}">
                      <a16:colId xmlns:a16="http://schemas.microsoft.com/office/drawing/2014/main" val="102422369"/>
                    </a:ext>
                  </a:extLst>
                </a:gridCol>
              </a:tblGrid>
              <a:tr h="273432"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%"/>
                              </a:schemeClr>
                            </a:outerShdw>
                          </a:effectLst>
                        </a:rPr>
                        <a:t>Backbone</a:t>
                      </a:r>
                      <a:endParaRPr lang="en-DE" sz="1400" b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%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213043"/>
                  </a:ext>
                </a:extLst>
              </a:tr>
              <a:tr h="273432"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%"/>
                              </a:schemeClr>
                            </a:outerShdw>
                          </a:effectLst>
                        </a:rPr>
                        <a:t>ResNet-50-FPN</a:t>
                      </a:r>
                      <a:endParaRPr lang="en-DE" sz="1400" b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%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097042"/>
                  </a:ext>
                </a:extLst>
              </a:tr>
              <a:tr h="273432"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%"/>
                              </a:schemeClr>
                            </a:outerShdw>
                          </a:effectLst>
                        </a:rPr>
                        <a:t>ResNet-50-DC5</a:t>
                      </a:r>
                      <a:endParaRPr lang="en-DE" sz="1400" b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%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95740"/>
                  </a:ext>
                </a:extLst>
              </a:tr>
              <a:tr h="273432"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%"/>
                              </a:schemeClr>
                            </a:outerShdw>
                          </a:effectLst>
                        </a:rPr>
                        <a:t>ResNet-101-FPN</a:t>
                      </a:r>
                      <a:endParaRPr lang="en-DE" sz="1400" b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%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865255"/>
                  </a:ext>
                </a:extLst>
              </a:tr>
              <a:tr h="273432"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%"/>
                              </a:schemeClr>
                            </a:outerShdw>
                          </a:effectLst>
                        </a:rPr>
                        <a:t>ResNet-101-DC5</a:t>
                      </a:r>
                      <a:endParaRPr lang="en-DE" sz="1400" b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%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155467"/>
                  </a:ext>
                </a:extLst>
              </a:tr>
            </a:tbl>
          </a:graphicData>
        </a:graphic>
      </p:graphicFrame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299B381-D942-2EC7-4838-7C25B329861A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Zweistufiges</a:t>
            </a:r>
            <a:r>
              <a:rPr lang="en-US" sz="2400" dirty="0"/>
              <a:t> </a:t>
            </a:r>
            <a:r>
              <a:rPr lang="en-US" sz="2400" dirty="0" err="1"/>
              <a:t>Netz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9342A-1DBA-8F99-9632-F9772B6B4CCA}"/>
              </a:ext>
            </a:extLst>
          </p:cNvPr>
          <p:cNvSpPr/>
          <p:nvPr/>
        </p:nvSpPr>
        <p:spPr>
          <a:xfrm>
            <a:off x="2177592" y="2644219"/>
            <a:ext cx="4897224" cy="3224875"/>
          </a:xfrm>
          <a:prstGeom prst="rect">
            <a:avLst/>
          </a:prstGeom>
          <a:noFill/>
          <a:ln w="76200">
            <a:solidFill>
              <a:srgbClr val="A11E3B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415D2D-7FBD-3FD8-3A4C-2887D538C84B}"/>
              </a:ext>
            </a:extLst>
          </p:cNvPr>
          <p:cNvSpPr/>
          <p:nvPr/>
        </p:nvSpPr>
        <p:spPr>
          <a:xfrm>
            <a:off x="7413396" y="2644218"/>
            <a:ext cx="4516225" cy="3450211"/>
          </a:xfrm>
          <a:prstGeom prst="rect">
            <a:avLst/>
          </a:prstGeom>
          <a:noFill/>
          <a:ln w="76200">
            <a:solidFill>
              <a:srgbClr val="A11E3B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0BEB3-A6BB-F168-3448-BFD3846FABAF}"/>
              </a:ext>
            </a:extLst>
          </p:cNvPr>
          <p:cNvSpPr txBox="1"/>
          <p:nvPr/>
        </p:nvSpPr>
        <p:spPr>
          <a:xfrm>
            <a:off x="11029750" y="6089702"/>
            <a:ext cx="1070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%" dirty="0">
                <a:latin typeface="NimbusRomNo9L-Regu"/>
              </a:rPr>
              <a:t>Quelle: [MW] </a:t>
            </a:r>
            <a:endParaRPr lang="en-DE" sz="12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A6C54FD-7977-06B1-5DB5-69C056122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17</a:t>
            </a:fld>
            <a:endParaRPr lang="en-D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7F31F68-13EB-6B0B-F7DB-447207C80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0315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F93F-6E02-01F8-807D-7EC60E4A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Mask/</a:t>
            </a:r>
            <a:r>
              <a:rPr lang="en-US" dirty="0" err="1"/>
              <a:t>Keypoint</a:t>
            </a:r>
            <a:r>
              <a:rPr lang="en-US" dirty="0"/>
              <a:t> R-CNN</a:t>
            </a:r>
            <a:endParaRPr lang="en-DE" dirty="0"/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FFCFD6D8-A99E-3E01-0E60-9BA52FA44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0.001%" r="16.312%" b="9.697%"/>
          <a:stretch/>
        </p:blipFill>
        <p:spPr>
          <a:xfrm>
            <a:off x="4945411" y="1906373"/>
            <a:ext cx="6497644" cy="420656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F0021-FC2C-CB0A-A0C9-A000424EEA9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Keypoint</a:t>
            </a:r>
            <a:r>
              <a:rPr lang="en-US" sz="2400" dirty="0"/>
              <a:t> und </a:t>
            </a:r>
            <a:r>
              <a:rPr lang="en-US" sz="2400" dirty="0" err="1"/>
              <a:t>Maske</a:t>
            </a:r>
            <a:r>
              <a:rPr lang="en-US" sz="2400" dirty="0"/>
              <a:t> </a:t>
            </a:r>
            <a:r>
              <a:rPr lang="en-US" sz="2400" dirty="0" err="1"/>
              <a:t>vereint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/>
              <a:t>Vortrainiert</a:t>
            </a:r>
            <a:r>
              <a:rPr lang="en-US" sz="2400" dirty="0"/>
              <a:t> auf COCO </a:t>
            </a:r>
            <a:r>
              <a:rPr lang="en-US" sz="2400" dirty="0" err="1"/>
              <a:t>Datensatz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Detectron2 Framework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6D78E7-E832-0835-9CCF-95EE30DC1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18</a:t>
            </a:fld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57BB064-980B-AA1E-285E-B439C5145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DE1A4-1D34-64F5-A0C9-F5BCBD3CD1AF}"/>
              </a:ext>
            </a:extLst>
          </p:cNvPr>
          <p:cNvSpPr txBox="1"/>
          <p:nvPr/>
        </p:nvSpPr>
        <p:spPr>
          <a:xfrm>
            <a:off x="10873961" y="5651275"/>
            <a:ext cx="113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%" dirty="0">
                <a:latin typeface="NimbusRomNo9L-Regu"/>
              </a:rPr>
              <a:t>Quelle: [HGDG17]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1695394676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8B92775-8EBA-9FBD-0356-3CB5785E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  <a:endParaRPr lang="en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BB29AA-6991-2745-8AE1-2F6CA8809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Lernrate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Momentum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Decay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Batch-</a:t>
            </a:r>
            <a:r>
              <a:rPr lang="en-US" dirty="0" err="1"/>
              <a:t>Größe</a:t>
            </a:r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FB8CF4-DB24-005E-4AC3-8416159A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96" y="2676882"/>
            <a:ext cx="8113173" cy="3634245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0E815C70-DD80-0C5E-D524-DECABC692A18}"/>
              </a:ext>
            </a:extLst>
          </p:cNvPr>
          <p:cNvSpPr txBox="1">
            <a:spLocks/>
          </p:cNvSpPr>
          <p:nvPr/>
        </p:nvSpPr>
        <p:spPr>
          <a:xfrm>
            <a:off x="4459324" y="1845734"/>
            <a:ext cx="669635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Zweistufiges</a:t>
            </a:r>
            <a:r>
              <a:rPr lang="en-US" dirty="0"/>
              <a:t> Training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</a:t>
            </a:r>
            <a:r>
              <a:rPr lang="en-US" dirty="0" err="1">
                <a:sym typeface="Wingdings" panose="05000000000000000000" pitchFamily="2" charset="2"/>
              </a:rPr>
              <a:t>Maskenkopf</a:t>
            </a:r>
            <a:r>
              <a:rPr lang="en-US" dirty="0">
                <a:sym typeface="Wingdings" panose="05000000000000000000" pitchFamily="2" charset="2"/>
              </a:rPr>
              <a:t>  Backbone</a:t>
            </a:r>
            <a:endParaRPr lang="en-D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11B8EC-F7D3-56DE-7511-736B74A17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19</a:t>
            </a:fld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8F23A68-28B6-9116-8DC6-345AEC772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2951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different types of objects&#10;&#10;Description automatically generated with medium confidence">
            <a:extLst>
              <a:ext uri="{FF2B5EF4-FFF2-40B4-BE49-F238E27FC236}">
                <a16:creationId xmlns:a16="http://schemas.microsoft.com/office/drawing/2014/main" id="{5945AE25-0AC5-1EF7-D1FC-1CF91C48E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0" y="1549667"/>
            <a:ext cx="10863499" cy="47663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A7829-1614-57BF-4123-71D91FD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Halbleiter</a:t>
            </a:r>
            <a:r>
              <a:rPr lang="en-US" dirty="0"/>
              <a:t> </a:t>
            </a:r>
            <a:r>
              <a:rPr lang="en-US" dirty="0" err="1"/>
              <a:t>Entwicklung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C45EE-676E-3024-296F-4C474016758C}"/>
              </a:ext>
            </a:extLst>
          </p:cNvPr>
          <p:cNvSpPr txBox="1"/>
          <p:nvPr/>
        </p:nvSpPr>
        <p:spPr>
          <a:xfrm>
            <a:off x="10350345" y="5885666"/>
            <a:ext cx="1610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NimbusRomNo9L-Regu"/>
              </a:rPr>
              <a:t>Quelle: [TSMC]</a:t>
            </a:r>
            <a:endParaRPr lang="en-DE" sz="12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D12D5D0-8FD5-0A73-CEDC-CA6FC883A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</a:t>
            </a:fld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8B5C4D2-FCD6-035A-9052-F9752F28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7758521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46DA-BB8B-5187-A903-AC205353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Modellvarianten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E5EBE-C630-2B51-878D-ABAD32234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Single class </a:t>
            </a:r>
            <a:r>
              <a:rPr lang="en-US" sz="2800" dirty="0" err="1"/>
              <a:t>variante</a:t>
            </a:r>
            <a:endParaRPr lang="en-DE" sz="28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7A1AC6-4AD4-A3C8-42B7-4F362FF7A9E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8882302"/>
              </p:ext>
            </p:extLst>
          </p:nvPr>
        </p:nvGraphicFramePr>
        <p:xfrm>
          <a:off x="2016077" y="4445203"/>
          <a:ext cx="2258978" cy="1828800"/>
        </p:xfrm>
        <a:graphic>
          <a:graphicData uri="http://purl.oclc.org/ooxml/drawingml/table">
            <a:tbl>
              <a:tblPr bandRow="1">
                <a:tableStyleId>{3C2FFA5D-87B4-456A-9821-1D502468CF0F}</a:tableStyleId>
              </a:tblPr>
              <a:tblGrid>
                <a:gridCol w="2258978">
                  <a:extLst>
                    <a:ext uri="{9D8B030D-6E8A-4147-A177-3AD203B41FA5}">
                      <a16:colId xmlns:a16="http://schemas.microsoft.com/office/drawing/2014/main" val="2220219878"/>
                    </a:ext>
                  </a:extLst>
                </a:gridCol>
              </a:tblGrid>
              <a:tr h="364092">
                <a:tc>
                  <a:txBody>
                    <a:bodyPr/>
                    <a:lstStyle/>
                    <a:p>
                      <a:r>
                        <a:rPr lang="en-US" sz="2400" dirty="0"/>
                        <a:t>ResNet-50-FPN</a:t>
                      </a:r>
                      <a:endParaRPr lang="en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13707"/>
                  </a:ext>
                </a:extLst>
              </a:tr>
              <a:tr h="364092">
                <a:tc>
                  <a:txBody>
                    <a:bodyPr/>
                    <a:lstStyle/>
                    <a:p>
                      <a:r>
                        <a:rPr lang="en-US" sz="2400" dirty="0"/>
                        <a:t>ResNet-50-DC5</a:t>
                      </a:r>
                      <a:endParaRPr lang="en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14317"/>
                  </a:ext>
                </a:extLst>
              </a:tr>
              <a:tr h="364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ResNet-101-FPN</a:t>
                      </a:r>
                      <a:endParaRPr lang="en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13134"/>
                  </a:ext>
                </a:extLst>
              </a:tr>
              <a:tr h="364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ResNet-101-DC5</a:t>
                      </a:r>
                      <a:endParaRPr lang="en-DE" sz="2400" dirty="0"/>
                    </a:p>
                  </a:txBody>
                  <a:tcPr>
                    <a:lnB w="12700" cap="flat" cmpd="sng" algn="ctr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019603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506BD7-DF85-2609-6B82-BE38037F8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Multi class </a:t>
            </a:r>
            <a:r>
              <a:rPr lang="en-US" sz="2800" dirty="0" err="1"/>
              <a:t>variante</a:t>
            </a:r>
            <a:endParaRPr lang="en-DE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BB767A-8C02-CDF4-8FCB-5CB2E1E708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Messspitzen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Richtung</a:t>
            </a:r>
            <a:r>
              <a:rPr lang="en-US" dirty="0"/>
              <a:t> </a:t>
            </a:r>
            <a:r>
              <a:rPr lang="en-US" dirty="0" err="1"/>
              <a:t>unterschieden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8 </a:t>
            </a:r>
            <a:r>
              <a:rPr lang="en-US" dirty="0" err="1"/>
              <a:t>Spitzen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8 Klassen</a:t>
            </a:r>
            <a:endParaRPr lang="en-DE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A1FA7C-32C5-5F5E-D8B9-057C1E0D55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182172"/>
              </p:ext>
            </p:extLst>
          </p:nvPr>
        </p:nvGraphicFramePr>
        <p:xfrm>
          <a:off x="7050307" y="4902403"/>
          <a:ext cx="2258978" cy="914400"/>
        </p:xfrm>
        <a:graphic>
          <a:graphicData uri="http://purl.oclc.org/ooxml/drawingml/table">
            <a:tbl>
              <a:tblPr bandRow="1">
                <a:tableStyleId>{3C2FFA5D-87B4-456A-9821-1D502468CF0F}</a:tableStyleId>
              </a:tblPr>
              <a:tblGrid>
                <a:gridCol w="2258978">
                  <a:extLst>
                    <a:ext uri="{9D8B030D-6E8A-4147-A177-3AD203B41FA5}">
                      <a16:colId xmlns:a16="http://schemas.microsoft.com/office/drawing/2014/main" val="2220219878"/>
                    </a:ext>
                  </a:extLst>
                </a:gridCol>
              </a:tblGrid>
              <a:tr h="333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ResNet-50-DC5</a:t>
                      </a:r>
                      <a:endParaRPr lang="en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13707"/>
                  </a:ext>
                </a:extLst>
              </a:tr>
              <a:tr h="333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ResNet-101-DC5</a:t>
                      </a:r>
                      <a:endParaRPr lang="en-DE" sz="2400" dirty="0"/>
                    </a:p>
                  </a:txBody>
                  <a:tcPr>
                    <a:lnB w="12700" cap="flat" cmpd="sng" algn="ctr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214317"/>
                  </a:ext>
                </a:extLst>
              </a:tr>
            </a:tbl>
          </a:graphicData>
        </a:graphic>
      </p:graphicFrame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08A9CED-A67B-899F-A831-217BC6F01C32}"/>
              </a:ext>
            </a:extLst>
          </p:cNvPr>
          <p:cNvCxnSpPr>
            <a:cxnSpLocks/>
          </p:cNvCxnSpPr>
          <p:nvPr/>
        </p:nvCxnSpPr>
        <p:spPr>
          <a:xfrm flipV="1">
            <a:off x="4275055" y="5601671"/>
            <a:ext cx="2775252" cy="44907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80DED2-B108-1ADF-19A2-CE7CE0E9084C}"/>
              </a:ext>
            </a:extLst>
          </p:cNvPr>
          <p:cNvCxnSpPr/>
          <p:nvPr/>
        </p:nvCxnSpPr>
        <p:spPr>
          <a:xfrm>
            <a:off x="4275055" y="5142786"/>
            <a:ext cx="27752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016D3921-43C8-C145-C390-47E4FBDEBE26}"/>
              </a:ext>
            </a:extLst>
          </p:cNvPr>
          <p:cNvSpPr txBox="1">
            <a:spLocks/>
          </p:cNvSpPr>
          <p:nvPr/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Alle </a:t>
            </a:r>
            <a:r>
              <a:rPr lang="en-US" dirty="0" err="1"/>
              <a:t>Messspitzen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behandelt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8571F7-CB1D-CFFA-4643-AA60A34B4118}"/>
              </a:ext>
            </a:extLst>
          </p:cNvPr>
          <p:cNvSpPr txBox="1"/>
          <p:nvPr/>
        </p:nvSpPr>
        <p:spPr>
          <a:xfrm>
            <a:off x="4691974" y="5193752"/>
            <a:ext cx="209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Erweitertes</a:t>
            </a:r>
            <a:r>
              <a:rPr lang="en-US" b="1" dirty="0"/>
              <a:t> Training</a:t>
            </a:r>
            <a:endParaRPr lang="en-DE" b="1" dirty="0"/>
          </a:p>
        </p:txBody>
      </p:sp>
      <p:pic>
        <p:nvPicPr>
          <p:cNvPr id="24" name="Picture 23" descr="A red and white background&#10;&#10;Description automatically generated">
            <a:extLst>
              <a:ext uri="{FF2B5EF4-FFF2-40B4-BE49-F238E27FC236}">
                <a16:creationId xmlns:a16="http://schemas.microsoft.com/office/drawing/2014/main" id="{FCD174A7-B1AD-9EA9-841E-DA4E44644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60" y="3494236"/>
            <a:ext cx="3128773" cy="2816333"/>
          </a:xfrm>
          <a:prstGeom prst="rect">
            <a:avLst/>
          </a:prstGeom>
        </p:spPr>
      </p:pic>
      <p:pic>
        <p:nvPicPr>
          <p:cNvPr id="27" name="Picture 26" descr="A colorful lines in a circle&#10;&#10;Description automatically generated">
            <a:extLst>
              <a:ext uri="{FF2B5EF4-FFF2-40B4-BE49-F238E27FC236}">
                <a16:creationId xmlns:a16="http://schemas.microsoft.com/office/drawing/2014/main" id="{50D6B687-C230-A00E-480A-60EECD1E1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50" y="3494236"/>
            <a:ext cx="3128773" cy="281633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0B26405-341D-C488-CC7B-7C0417CF5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20</a:t>
            </a:fld>
            <a:endParaRPr lang="en-DE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474E4A8-9B36-7738-6EEA-569FB643F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812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9D0A0-8B32-7977-882D-70186254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Ergebnisse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6F865-4910-EE02-6D0E-4E4740372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Modellleistung</a:t>
            </a:r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9CF0E-7AFE-ADF4-65C6-D16DC65B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21</a:t>
            </a:fld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13A16E-CDEC-1169-C50B-D2EB14D13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77667245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background with a white spot&#10;&#10;Description automatically generated">
            <a:extLst>
              <a:ext uri="{FF2B5EF4-FFF2-40B4-BE49-F238E27FC236}">
                <a16:creationId xmlns:a16="http://schemas.microsoft.com/office/drawing/2014/main" id="{3A70FB53-2FAD-7B1A-4E59-8F46F6286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743"/>
            <a:ext cx="12192000" cy="6896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97909-F46B-3BE9-5CF2-31FC0DA62D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.153%" b="7.974%"/>
          <a:stretch/>
        </p:blipFill>
        <p:spPr>
          <a:xfrm>
            <a:off x="1992771" y="3528056"/>
            <a:ext cx="4267740" cy="2812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19E47C-EF9B-7B0B-BC27-13AF33F9D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.153%" b="7.974%"/>
          <a:stretch/>
        </p:blipFill>
        <p:spPr>
          <a:xfrm>
            <a:off x="6887939" y="3528055"/>
            <a:ext cx="4267741" cy="2812511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AA82264-F2D2-BC2B-CC60-257480B1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EA5EF2-E857-C51A-C3B2-984E8249970A}"/>
              </a:ext>
            </a:extLst>
          </p:cNvPr>
          <p:cNvSpPr txBox="1"/>
          <p:nvPr/>
        </p:nvSpPr>
        <p:spPr>
          <a:xfrm>
            <a:off x="402777" y="1836414"/>
            <a:ext cx="1479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ResNet-50</a:t>
            </a:r>
            <a:endParaRPr lang="en-DE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80CB0-4DC6-40E7-E91D-EF7CFA52A20F}"/>
              </a:ext>
            </a:extLst>
          </p:cNvPr>
          <p:cNvSpPr txBox="1"/>
          <p:nvPr/>
        </p:nvSpPr>
        <p:spPr>
          <a:xfrm>
            <a:off x="405653" y="4747979"/>
            <a:ext cx="1634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ResNet-101</a:t>
            </a:r>
            <a:endParaRPr lang="en-D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D86C5F-7E58-B236-B203-B09043DA3523}"/>
              </a:ext>
            </a:extLst>
          </p:cNvPr>
          <p:cNvSpPr txBox="1"/>
          <p:nvPr/>
        </p:nvSpPr>
        <p:spPr>
          <a:xfrm>
            <a:off x="2040396" y="154825"/>
            <a:ext cx="4138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Pyramid Network (FPN)</a:t>
            </a:r>
            <a:endParaRPr lang="en-DE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ADCDFE-CF5B-7A61-60B1-52D730728C83}"/>
              </a:ext>
            </a:extLst>
          </p:cNvPr>
          <p:cNvSpPr txBox="1"/>
          <p:nvPr/>
        </p:nvSpPr>
        <p:spPr>
          <a:xfrm>
            <a:off x="7313552" y="154824"/>
            <a:ext cx="3416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Dilated Convolution (DC5)</a:t>
            </a:r>
            <a:endParaRPr lang="en-DE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02364-2D0C-3106-22A2-5BCD0D5DC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.153%" b="7.974%"/>
          <a:stretch/>
        </p:blipFill>
        <p:spPr>
          <a:xfrm>
            <a:off x="1992771" y="616490"/>
            <a:ext cx="4267741" cy="28125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37595-63DF-E108-C04A-FF6A070ABA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.153%" b="7.974%"/>
          <a:stretch/>
        </p:blipFill>
        <p:spPr>
          <a:xfrm>
            <a:off x="6887940" y="616490"/>
            <a:ext cx="4267741" cy="28125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5FC19-7C03-ECA0-CCCB-584F93B7096C}"/>
              </a:ext>
            </a:extLst>
          </p:cNvPr>
          <p:cNvSpPr txBox="1"/>
          <p:nvPr/>
        </p:nvSpPr>
        <p:spPr>
          <a:xfrm>
            <a:off x="7835301" y="1225711"/>
            <a:ext cx="2081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ResNet-50-DC5</a:t>
            </a:r>
            <a:endParaRPr lang="en-DE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5A012-4DFB-3ED7-EB7F-47004D5D20C5}"/>
              </a:ext>
            </a:extLst>
          </p:cNvPr>
          <p:cNvSpPr txBox="1"/>
          <p:nvPr/>
        </p:nvSpPr>
        <p:spPr>
          <a:xfrm>
            <a:off x="2516358" y="1225711"/>
            <a:ext cx="207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ResNet-50-FPN</a:t>
            </a:r>
            <a:endParaRPr lang="en-DE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D573F-62B3-5210-8F45-813EF18312E9}"/>
              </a:ext>
            </a:extLst>
          </p:cNvPr>
          <p:cNvSpPr txBox="1"/>
          <p:nvPr/>
        </p:nvSpPr>
        <p:spPr>
          <a:xfrm>
            <a:off x="2516358" y="1225710"/>
            <a:ext cx="208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ResNet-50-DC5</a:t>
            </a:r>
            <a:endParaRPr lang="en-DE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C9556-0B29-E425-4368-E202C6C36F4B}"/>
              </a:ext>
            </a:extLst>
          </p:cNvPr>
          <p:cNvSpPr txBox="1"/>
          <p:nvPr/>
        </p:nvSpPr>
        <p:spPr>
          <a:xfrm>
            <a:off x="7757555" y="1225710"/>
            <a:ext cx="223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ResNet-101-DC5</a:t>
            </a:r>
            <a:endParaRPr lang="en-DE" sz="2400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129A3E9-F909-39D1-15EA-A7F261D7B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22</a:t>
            </a:fld>
            <a:endParaRPr lang="en-DE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1D632EB0-BF98-E13E-0B7E-07CAC7F55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57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0539 0.2194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.695%" y="10.972%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0.02356 0.2194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.185%" y="10.972%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%" y="120%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%" y="120%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%" decel="50%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9 0.21944 L -1.66667E-6 -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.695%" y="-10.995%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56 0.21944 L -3.95833E-6 2.59259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.172%" y="-10.972%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3.3%" y="83.3%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83.3%" y="83.3%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0.45546 0.2194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.773%" y="10.972%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0.02356 -0.2050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.159%" y="-10.255%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%" y="120%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%" y="120%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6" grpId="0"/>
    </p:bldLst>
  </p:timing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A7F7DC0-C85F-8B9E-FF0C-C0F83839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Modellleistung</a:t>
            </a:r>
            <a:r>
              <a:rPr lang="en-US" dirty="0"/>
              <a:t>: Average Precision</a:t>
            </a:r>
            <a:endParaRPr lang="en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DA8151-1041-1735-B024-8083FB4E5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Keypoint</a:t>
            </a:r>
            <a:r>
              <a:rPr lang="en-US" dirty="0"/>
              <a:t> </a:t>
            </a:r>
            <a:r>
              <a:rPr lang="en-US" dirty="0" err="1"/>
              <a:t>Erkennung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BDC74B7-CC49-EEED-6DE4-BC2AC7C6C7F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436240003"/>
                  </p:ext>
                </p:extLst>
              </p:nvPr>
            </p:nvGraphicFramePr>
            <p:xfrm>
              <a:off x="1096963" y="2582863"/>
              <a:ext cx="4938711" cy="1917765"/>
            </p:xfrm>
            <a:graphic>
              <a:graphicData uri="http://purl.oclc.org/ooxml/drawingml/table">
                <a:tbl>
                  <a:tblPr firstRow="1" firstCol="1" bandCol="1">
                    <a:tableStyleId>{5C22544A-7EE6-4342-B048-85BDC9FD1C3A}</a:tableStyleId>
                  </a:tblPr>
                  <a:tblGrid>
                    <a:gridCol w="1646237">
                      <a:extLst>
                        <a:ext uri="{9D8B030D-6E8A-4147-A177-3AD203B41FA5}">
                          <a16:colId xmlns:a16="http://schemas.microsoft.com/office/drawing/2014/main" val="3894625703"/>
                        </a:ext>
                      </a:extLst>
                    </a:gridCol>
                    <a:gridCol w="1646237">
                      <a:extLst>
                        <a:ext uri="{9D8B030D-6E8A-4147-A177-3AD203B41FA5}">
                          <a16:colId xmlns:a16="http://schemas.microsoft.com/office/drawing/2014/main" val="1731722468"/>
                        </a:ext>
                      </a:extLst>
                    </a:gridCol>
                    <a:gridCol w="1646237">
                      <a:extLst>
                        <a:ext uri="{9D8B030D-6E8A-4147-A177-3AD203B41FA5}">
                          <a16:colId xmlns:a16="http://schemas.microsoft.com/office/drawing/2014/main" val="2254352768"/>
                        </a:ext>
                      </a:extLst>
                    </a:gridCol>
                  </a:tblGrid>
                  <a:tr h="6522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purl.oclc.org/ooxml/officeDocument/math">
                              <m:oMathParaPr>
                                <m:jc m:val="centerGroup"/>
                              </m:oMathParaPr>
                              <m:oMath xmlns:m="http://purl.oclc.org/ooxml/officeDocument/math">
                                <m:r>
                                  <a:rPr lang="en-US" sz="26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sSup>
                                  <m:sSupPr>
                                    <m:ctrlP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1" i="0" smtClean="0"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e>
                                  <m:sup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  <m:t>𝑶𝑲𝑺</m:t>
                                    </m:r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  <m:t>=.</m:t>
                                    </m:r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  <m:t>𝟕𝟓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6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FPN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DC5</a:t>
                          </a:r>
                          <a:endParaRPr lang="en-DE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2213007"/>
                      </a:ext>
                    </a:extLst>
                  </a:tr>
                  <a:tr h="632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R-50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90.79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95.08</a:t>
                          </a:r>
                          <a:endParaRPr lang="en-DE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3673666"/>
                      </a:ext>
                    </a:extLst>
                  </a:tr>
                  <a:tr h="632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R-101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93.34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1" dirty="0"/>
                            <a:t>95.34</a:t>
                          </a:r>
                          <a:endParaRPr lang="en-DE" sz="2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742480"/>
                      </a:ext>
                    </a:extLst>
                  </a:tr>
                </a:tbl>
              </a:graphicData>
            </a:graphic>
          </p:graphicFrame>
        </mc:Choice>
        <mc:Fallback xmlns:p="http://schemas.openxmlformats.org/presentationml/2006/main" xmlns:r="http://schemas.openxmlformats.org/officeDocument/2006/relationships" xmlns:a="http://schemas.openxmlformats.org/drawingml/2006/main"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BDC74B7-CC49-EEED-6DE4-BC2AC7C6C7F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436240003"/>
                  </p:ext>
                </p:extLst>
              </p:nvPr>
            </p:nvGraphicFramePr>
            <p:xfrm>
              <a:off x="1096963" y="2582863"/>
              <a:ext cx="4938711" cy="1917765"/>
            </p:xfrm>
            <a:graphic>
              <a:graphicData uri="http://purl.oclc.org/ooxml/drawingml/table">
                <a:tbl>
                  <a:tblPr firstRow="1" firstCol="1" bandCol="1">
                    <a:tableStyleId>{5C22544A-7EE6-4342-B048-85BDC9FD1C3A}</a:tableStyleId>
                  </a:tblPr>
                  <a:tblGrid>
                    <a:gridCol w="1646237">
                      <a:extLst>
                        <a:ext uri="{9D8B030D-6E8A-4147-A177-3AD203B41FA5}">
                          <a16:colId xmlns:a16="http://schemas.microsoft.com/office/drawing/2014/main" val="3894625703"/>
                        </a:ext>
                      </a:extLst>
                    </a:gridCol>
                    <a:gridCol w="1646237">
                      <a:extLst>
                        <a:ext uri="{9D8B030D-6E8A-4147-A177-3AD203B41FA5}">
                          <a16:colId xmlns:a16="http://schemas.microsoft.com/office/drawing/2014/main" val="1731722468"/>
                        </a:ext>
                      </a:extLst>
                    </a:gridCol>
                    <a:gridCol w="1646237">
                      <a:extLst>
                        <a:ext uri="{9D8B030D-6E8A-4147-A177-3AD203B41FA5}">
                          <a16:colId xmlns:a16="http://schemas.microsoft.com/office/drawing/2014/main" val="2254352768"/>
                        </a:ext>
                      </a:extLst>
                    </a:gridCol>
                  </a:tblGrid>
                  <a:tr h="65223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0.369%" t="-7.477%" r="-201.107%" b="-197.196%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FPN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DC5</a:t>
                          </a:r>
                          <a:endParaRPr lang="en-DE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2213007"/>
                      </a:ext>
                    </a:extLst>
                  </a:tr>
                  <a:tr h="632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R-50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90.79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95.08</a:t>
                          </a:r>
                          <a:endParaRPr lang="en-DE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3673666"/>
                      </a:ext>
                    </a:extLst>
                  </a:tr>
                  <a:tr h="632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R-101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93.34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1" dirty="0"/>
                            <a:t>95.34</a:t>
                          </a:r>
                          <a:endParaRPr lang="en-DE" sz="2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742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A7FF84-CFEB-44D4-BF2F-0159460BAA9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 err="1"/>
              <a:t>Spitzen</a:t>
            </a:r>
            <a:r>
              <a:rPr lang="en-US" dirty="0"/>
              <a:t> </a:t>
            </a:r>
            <a:r>
              <a:rPr lang="en-US" dirty="0" err="1"/>
              <a:t>Segmentierung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002318E8-C821-F3E8-4D50-4F1F6003A0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47570002"/>
                  </p:ext>
                </p:extLst>
              </p:nvPr>
            </p:nvGraphicFramePr>
            <p:xfrm>
              <a:off x="6217920" y="2582863"/>
              <a:ext cx="4937760" cy="1917765"/>
            </p:xfrm>
            <a:graphic>
              <a:graphicData uri="http://purl.oclc.org/ooxml/drawingml/table">
                <a:tbl>
                  <a:tblPr firstRow="1" firstCol="1" bandCol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9462570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73172246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54352768"/>
                        </a:ext>
                      </a:extLst>
                    </a:gridCol>
                  </a:tblGrid>
                  <a:tr h="6522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purl.oclc.org/ooxml/officeDocument/math">
                              <m:oMathParaPr>
                                <m:jc m:val="centerGroup"/>
                              </m:oMathParaPr>
                              <m:oMath xmlns:m="http://purl.oclc.org/ooxml/officeDocument/math">
                                <m:r>
                                  <a:rPr lang="en-US" sz="26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sSup>
                                  <m:sSupPr>
                                    <m:ctrlP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1" i="0" smtClean="0"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e>
                                  <m:sup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  <m:t>𝑰𝒐𝑼</m:t>
                                    </m:r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  <m:t>=.</m:t>
                                    </m:r>
                                    <m:r>
                                      <a:rPr lang="en-US" sz="2600" b="1" i="1" smtClean="0">
                                        <a:latin typeface="Cambria Math" panose="02040503050406030204" pitchFamily="18" charset="0"/>
                                      </a:rPr>
                                      <m:t>𝟕𝟓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6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FPN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DC5</a:t>
                          </a:r>
                          <a:endParaRPr lang="en-DE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2213007"/>
                      </a:ext>
                    </a:extLst>
                  </a:tr>
                  <a:tr h="632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R-50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46.08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1" dirty="0"/>
                            <a:t>60.23</a:t>
                          </a:r>
                          <a:endParaRPr lang="en-DE" sz="2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3673666"/>
                      </a:ext>
                    </a:extLst>
                  </a:tr>
                  <a:tr h="632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R-101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51.01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59.24</a:t>
                          </a:r>
                          <a:endParaRPr lang="en-DE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742480"/>
                      </a:ext>
                    </a:extLst>
                  </a:tr>
                </a:tbl>
              </a:graphicData>
            </a:graphic>
          </p:graphicFrame>
        </mc:Choice>
        <mc:Fallback xmlns:p="http://schemas.openxmlformats.org/presentationml/2006/main" xmlns:r="http://schemas.openxmlformats.org/officeDocument/2006/relationships" xmlns:a="http://schemas.openxmlformats.org/drawingml/2006/main"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002318E8-C821-F3E8-4D50-4F1F6003A0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47570002"/>
                  </p:ext>
                </p:extLst>
              </p:nvPr>
            </p:nvGraphicFramePr>
            <p:xfrm>
              <a:off x="6217920" y="2582863"/>
              <a:ext cx="4937760" cy="1917765"/>
            </p:xfrm>
            <a:graphic>
              <a:graphicData uri="http://purl.oclc.org/ooxml/drawingml/table">
                <a:tbl>
                  <a:tblPr firstRow="1" firstCol="1" bandCol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9462570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73172246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54352768"/>
                        </a:ext>
                      </a:extLst>
                    </a:gridCol>
                  </a:tblGrid>
                  <a:tr h="65223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0.741%" t="-7.477%" r="-201.852%" b="-197.196%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FPN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DC5</a:t>
                          </a:r>
                          <a:endParaRPr lang="en-DE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2213007"/>
                      </a:ext>
                    </a:extLst>
                  </a:tr>
                  <a:tr h="632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R-50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46.08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1" dirty="0"/>
                            <a:t>60.23</a:t>
                          </a:r>
                          <a:endParaRPr lang="en-DE" sz="2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3673666"/>
                      </a:ext>
                    </a:extLst>
                  </a:tr>
                  <a:tr h="632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R-101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51.01</a:t>
                          </a:r>
                          <a:endParaRPr lang="en-DE" sz="2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59.24</a:t>
                          </a:r>
                          <a:endParaRPr lang="en-DE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742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0B5AAFF-7AA3-3589-2F47-3A33AD136BDE}"/>
              </a:ext>
            </a:extLst>
          </p:cNvPr>
          <p:cNvSpPr txBox="1"/>
          <p:nvPr/>
        </p:nvSpPr>
        <p:spPr>
          <a:xfrm>
            <a:off x="5306713" y="4500628"/>
            <a:ext cx="2065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Konfidenzschwellwert</a:t>
            </a:r>
            <a:r>
              <a:rPr lang="en-US" sz="1100" dirty="0"/>
              <a:t> = 90%</a:t>
            </a:r>
            <a:endParaRPr lang="en-DE" sz="11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4F149B7-7EDB-AEC6-A47B-568FA9C24A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23</a:t>
            </a:fld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69016DB-8058-84A8-86D8-D3EE835A47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1349599"/>
      </p:ext>
    </p:extLst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5940E4-2099-BF00-76D8-8DF08DF6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Modellleistung</a:t>
            </a:r>
            <a:r>
              <a:rPr lang="en-US" dirty="0"/>
              <a:t>: FN-/FP-Rate</a:t>
            </a:r>
            <a:endParaRPr lang="en-DE" dirty="0"/>
          </a:p>
        </p:txBody>
      </p:sp>
      <p:pic>
        <p:nvPicPr>
          <p:cNvPr id="11" name="Content Placeholder 10" descr="A close-up of a x-ray&#10;&#10;Description automatically generated">
            <a:extLst>
              <a:ext uri="{FF2B5EF4-FFF2-40B4-BE49-F238E27FC236}">
                <a16:creationId xmlns:a16="http://schemas.microsoft.com/office/drawing/2014/main" id="{AD1A184E-6B48-7FE7-D57E-1534844C2B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2081807"/>
            <a:ext cx="5644356" cy="423326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892557-4B9E-EC81-F975-00AD83019D74}"/>
              </a:ext>
            </a:extLst>
          </p:cNvPr>
          <p:cNvSpPr txBox="1"/>
          <p:nvPr/>
        </p:nvSpPr>
        <p:spPr>
          <a:xfrm>
            <a:off x="1668151" y="1678751"/>
            <a:ext cx="3450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R50-DC5 @99% </a:t>
            </a:r>
            <a:r>
              <a:rPr lang="en-US" sz="2400" dirty="0" err="1"/>
              <a:t>Konfidenz</a:t>
            </a:r>
            <a:endParaRPr lang="en-DE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F7B7C2-1B5C-DACC-CA7A-D499F33ACE96}"/>
              </a:ext>
            </a:extLst>
          </p:cNvPr>
          <p:cNvSpPr txBox="1"/>
          <p:nvPr/>
        </p:nvSpPr>
        <p:spPr>
          <a:xfrm>
            <a:off x="7267219" y="1678750"/>
            <a:ext cx="3450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R50-DC5 @90% </a:t>
            </a:r>
            <a:r>
              <a:rPr lang="en-US" sz="2400" dirty="0" err="1"/>
              <a:t>Konfidenz</a:t>
            </a:r>
            <a:endParaRPr lang="en-DE" sz="24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E8319D-4CFA-8194-45E8-934507EE4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4" y="2081807"/>
            <a:ext cx="5644356" cy="423326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97FC7-02B5-99AB-7FC8-18BA016B9C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ADBDA-509C-0A7E-FA53-A67DA03DC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24</a:t>
            </a:fld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3FF16B3-102F-99E5-881D-D23C3B766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47803685"/>
      </p:ext>
    </p:extLst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A7F7DC0-C85F-8B9E-FF0C-C0F83839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Modellleistung</a:t>
            </a:r>
            <a:r>
              <a:rPr lang="en-US" dirty="0"/>
              <a:t>: FN-/FP-Rate</a:t>
            </a:r>
            <a:endParaRPr lang="en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DA8151-1041-1735-B024-8083FB4E5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Falsch</a:t>
            </a:r>
            <a:r>
              <a:rPr lang="en-US" dirty="0"/>
              <a:t> </a:t>
            </a:r>
            <a:r>
              <a:rPr lang="en-US" dirty="0" err="1"/>
              <a:t>negativ</a:t>
            </a:r>
            <a:endParaRPr lang="en-D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DC74B7-CC49-EEED-6DE4-BC2AC7C6C7F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32067014"/>
              </p:ext>
            </p:extLst>
          </p:nvPr>
        </p:nvGraphicFramePr>
        <p:xfrm>
          <a:off x="1096963" y="2582863"/>
          <a:ext cx="4938711" cy="1917765"/>
        </p:xfrm>
        <a:graphic>
          <a:graphicData uri="http://purl.oclc.org/ooxml/drawingml/table">
            <a:tbl>
              <a:tblPr firstRow="1" firstCol="1" bandCol="1">
                <a:tableStyleId>{5C22544A-7EE6-4342-B048-85BDC9FD1C3A}</a:tableStyleId>
              </a:tblPr>
              <a:tblGrid>
                <a:gridCol w="1646237">
                  <a:extLst>
                    <a:ext uri="{9D8B030D-6E8A-4147-A177-3AD203B41FA5}">
                      <a16:colId xmlns:a16="http://schemas.microsoft.com/office/drawing/2014/main" val="3894625703"/>
                    </a:ext>
                  </a:extLst>
                </a:gridCol>
                <a:gridCol w="1646237">
                  <a:extLst>
                    <a:ext uri="{9D8B030D-6E8A-4147-A177-3AD203B41FA5}">
                      <a16:colId xmlns:a16="http://schemas.microsoft.com/office/drawing/2014/main" val="1731722468"/>
                    </a:ext>
                  </a:extLst>
                </a:gridCol>
                <a:gridCol w="1646237">
                  <a:extLst>
                    <a:ext uri="{9D8B030D-6E8A-4147-A177-3AD203B41FA5}">
                      <a16:colId xmlns:a16="http://schemas.microsoft.com/office/drawing/2014/main" val="2254352768"/>
                    </a:ext>
                  </a:extLst>
                </a:gridCol>
              </a:tblGrid>
              <a:tr h="652231">
                <a:tc>
                  <a:txBody>
                    <a:bodyPr/>
                    <a:lstStyle/>
                    <a:p>
                      <a:pPr algn="ctr"/>
                      <a:r>
                        <a:rPr lang="en-US" sz="2600" b="1" i="0" dirty="0">
                          <a:latin typeface="Calibri (Body)"/>
                        </a:rPr>
                        <a:t>FN-Rate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Calibri (Body)"/>
                        </a:rPr>
                        <a:t>FPN</a:t>
                      </a:r>
                      <a:endParaRPr lang="en-US" sz="2600" b="1" i="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DC5</a:t>
                      </a:r>
                      <a:endParaRPr lang="en-DE" sz="2600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213007"/>
                  </a:ext>
                </a:extLst>
              </a:tr>
              <a:tr h="63276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R-50</a:t>
                      </a:r>
                      <a:endParaRPr lang="en-DE" sz="260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0.094</a:t>
                      </a:r>
                      <a:endParaRPr lang="en-DE" sz="260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0.082</a:t>
                      </a:r>
                      <a:endParaRPr lang="en-DE" sz="2600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73666"/>
                  </a:ext>
                </a:extLst>
              </a:tr>
              <a:tr h="63276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R-101</a:t>
                      </a:r>
                      <a:endParaRPr lang="en-DE" sz="260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0.094</a:t>
                      </a:r>
                      <a:endParaRPr lang="en-DE" sz="2600" b="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atin typeface="Calibri (Body)"/>
                        </a:rPr>
                        <a:t>0.078</a:t>
                      </a:r>
                      <a:endParaRPr lang="en-DE" sz="2600" b="1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742480"/>
                  </a:ext>
                </a:extLst>
              </a:tr>
            </a:tbl>
          </a:graphicData>
        </a:graphic>
      </p:graphicFrame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A7FF84-CFEB-44D4-BF2F-0159460BAA9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 err="1"/>
              <a:t>Falsch</a:t>
            </a:r>
            <a:r>
              <a:rPr lang="en-US" dirty="0"/>
              <a:t> </a:t>
            </a:r>
            <a:r>
              <a:rPr lang="en-US" dirty="0" err="1"/>
              <a:t>Positiv</a:t>
            </a:r>
            <a:endParaRPr lang="en-DE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02318E8-C821-F3E8-4D50-4F1F6003A0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302592"/>
              </p:ext>
            </p:extLst>
          </p:nvPr>
        </p:nvGraphicFramePr>
        <p:xfrm>
          <a:off x="6217920" y="2582863"/>
          <a:ext cx="4937760" cy="1917765"/>
        </p:xfrm>
        <a:graphic>
          <a:graphicData uri="http://purl.oclc.org/ooxml/drawingml/table">
            <a:tbl>
              <a:tblPr firstRow="1" firstCol="1" bandCol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8946257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7317224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54352768"/>
                    </a:ext>
                  </a:extLst>
                </a:gridCol>
              </a:tblGrid>
              <a:tr h="652231">
                <a:tc>
                  <a:txBody>
                    <a:bodyPr/>
                    <a:lstStyle/>
                    <a:p>
                      <a:pPr algn="ctr"/>
                      <a:r>
                        <a:rPr lang="en-US" sz="2600" b="1" i="0" dirty="0">
                          <a:latin typeface="Calibri (Body)"/>
                        </a:rPr>
                        <a:t>FP-Rate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Calibri (Body)"/>
                        </a:rPr>
                        <a:t>FPN</a:t>
                      </a:r>
                      <a:endParaRPr lang="en-US" sz="2600" b="1" i="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DC5</a:t>
                      </a:r>
                      <a:endParaRPr lang="en-DE" sz="2600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213007"/>
                  </a:ext>
                </a:extLst>
              </a:tr>
              <a:tr h="63276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R-50</a:t>
                      </a:r>
                      <a:endParaRPr lang="en-DE" sz="260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0.060</a:t>
                      </a:r>
                      <a:endParaRPr lang="en-DE" sz="260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>
                          <a:latin typeface="Calibri (Body)"/>
                        </a:rPr>
                        <a:t>0.043</a:t>
                      </a:r>
                      <a:endParaRPr lang="en-DE" sz="2600" b="0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73666"/>
                  </a:ext>
                </a:extLst>
              </a:tr>
              <a:tr h="63276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libri (Body)"/>
                        </a:rPr>
                        <a:t>R-101</a:t>
                      </a:r>
                      <a:endParaRPr lang="en-DE" sz="260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>
                          <a:latin typeface="Calibri (Body)"/>
                        </a:rPr>
                        <a:t>0.054</a:t>
                      </a:r>
                      <a:endParaRPr lang="en-DE" sz="2600" b="0" dirty="0">
                        <a:latin typeface="Calibri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atin typeface="Calibri (Body)"/>
                        </a:rPr>
                        <a:t>0.039</a:t>
                      </a:r>
                      <a:endParaRPr lang="en-DE" sz="2600" b="1" dirty="0"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7424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C8FDE2-E2AF-4530-F29A-95F7E6551FE5}"/>
              </a:ext>
            </a:extLst>
          </p:cNvPr>
          <p:cNvSpPr txBox="1"/>
          <p:nvPr/>
        </p:nvSpPr>
        <p:spPr>
          <a:xfrm>
            <a:off x="5306713" y="4500628"/>
            <a:ext cx="2065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Konfidenzschwellwert</a:t>
            </a:r>
            <a:r>
              <a:rPr lang="en-US" sz="1100" dirty="0"/>
              <a:t> = 90%</a:t>
            </a:r>
            <a:endParaRPr lang="en-DE" sz="11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8A1608-4FA6-DA63-231A-396D09292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25</a:t>
            </a:fld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EBBD011-34E0-2ECE-A5CB-CBBC8242E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69263860"/>
      </p:ext>
    </p:extLst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3A5740-A3B8-D794-6A0C-00881BCA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Form- und </a:t>
            </a:r>
            <a:r>
              <a:rPr lang="en-US" dirty="0" err="1"/>
              <a:t>Rauschresistenz</a:t>
            </a:r>
            <a:endParaRPr lang="en-DE" dirty="0"/>
          </a:p>
        </p:txBody>
      </p:sp>
      <p:pic>
        <p:nvPicPr>
          <p:cNvPr id="11" name="Content Placeholder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BE93A27E-0002-E717-6392-AAEBB0B2A5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4" y="2102555"/>
            <a:ext cx="5532437" cy="4149328"/>
          </a:xfrm>
        </p:spPr>
      </p:pic>
      <p:pic>
        <p:nvPicPr>
          <p:cNvPr id="13" name="Content Placeholder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2308A01F-8148-4B96-9C98-D35D113679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02555"/>
            <a:ext cx="5532438" cy="414932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6E4441-4D71-4AEE-86FC-F4F72431D8E4}"/>
              </a:ext>
            </a:extLst>
          </p:cNvPr>
          <p:cNvSpPr txBox="1"/>
          <p:nvPr/>
        </p:nvSpPr>
        <p:spPr>
          <a:xfrm>
            <a:off x="8260154" y="1687265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R50-DC5</a:t>
            </a:r>
            <a:endParaRPr lang="en-DE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6A3B-A743-4089-4D05-93C350C06300}"/>
              </a:ext>
            </a:extLst>
          </p:cNvPr>
          <p:cNvSpPr txBox="1"/>
          <p:nvPr/>
        </p:nvSpPr>
        <p:spPr>
          <a:xfrm>
            <a:off x="2666756" y="1687265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</a:t>
            </a:r>
            <a:endParaRPr lang="en-DE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9BF78-2289-08C7-3F31-564FB83A7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26</a:t>
            </a:fld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DF81F6-059B-1D40-48C7-26270A501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47720360"/>
      </p:ext>
    </p:extLst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A57E54-1D2A-9B2D-EBB3-681FC12BC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Herausforderung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2CB15B-09AE-70A0-3E72-5C3E619FC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Segmentierung</a:t>
            </a:r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2A6788-D3A7-DE7F-8D7F-92EE83F6E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27</a:t>
            </a:fld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219972-8126-7CD4-6D70-0DB186D65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43636439"/>
      </p:ext>
    </p:extLst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FF70-4E8C-3B44-B65D-940E2ACE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err="1"/>
              <a:t>Überlappung</a:t>
            </a:r>
            <a:endParaRPr lang="en-DE" dirty="0"/>
          </a:p>
        </p:txBody>
      </p:sp>
      <p:pic>
        <p:nvPicPr>
          <p:cNvPr id="8" name="Content Placeholder 7" descr="A close-up of a microscope&#10;&#10;Description automatically generated">
            <a:extLst>
              <a:ext uri="{FF2B5EF4-FFF2-40B4-BE49-F238E27FC236}">
                <a16:creationId xmlns:a16="http://schemas.microsoft.com/office/drawing/2014/main" id="{0EA02092-28D3-E1AF-AC14-9E5B9B18CA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" y="2152919"/>
            <a:ext cx="5221742" cy="3916307"/>
          </a:xfrm>
        </p:spPr>
      </p:pic>
      <p:pic>
        <p:nvPicPr>
          <p:cNvPr id="10" name="Content Placeholder 9" descr="A close-up of a microscope&#10;&#10;Description automatically generated">
            <a:extLst>
              <a:ext uri="{FF2B5EF4-FFF2-40B4-BE49-F238E27FC236}">
                <a16:creationId xmlns:a16="http://schemas.microsoft.com/office/drawing/2014/main" id="{A35A5D20-CD4F-DF2F-F6CA-7DAF7EF7FE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64" y="2152919"/>
            <a:ext cx="5221741" cy="391630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BF7315-B342-0296-E798-B5BE4B4AE5DB}"/>
              </a:ext>
            </a:extLst>
          </p:cNvPr>
          <p:cNvSpPr txBox="1"/>
          <p:nvPr/>
        </p:nvSpPr>
        <p:spPr>
          <a:xfrm>
            <a:off x="2548149" y="1691254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R50-DC5</a:t>
            </a:r>
            <a:endParaRPr lang="en-D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E8386-0519-7801-4E3C-E0E2F09688C3}"/>
              </a:ext>
            </a:extLst>
          </p:cNvPr>
          <p:cNvSpPr txBox="1"/>
          <p:nvPr/>
        </p:nvSpPr>
        <p:spPr>
          <a:xfrm>
            <a:off x="8378761" y="1691255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R101-DC5</a:t>
            </a:r>
            <a:endParaRPr lang="en-DE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024668-4426-9C8B-2B9B-A83A62CBD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28</a:t>
            </a:fld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FBEC86-45FA-D0FF-ABFB-5BF39A00E1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3427467"/>
      </p:ext>
    </p:extLst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4F3FA41-4965-53BF-B41D-A5170C15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Cleaning</a:t>
            </a:r>
            <a:endParaRPr lang="en-DE" dirty="0"/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A64ECFF-4352-7E3A-C610-FF6DE9705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68" y="2283885"/>
            <a:ext cx="4938712" cy="3704033"/>
          </a:xfrm>
        </p:spPr>
      </p:pic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4160B2B-7E8F-0923-7BF9-A878A886CC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8" y="2285075"/>
            <a:ext cx="4937125" cy="370284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DF6F7F-8AD1-9931-AB89-A21FD1A289E2}"/>
              </a:ext>
            </a:extLst>
          </p:cNvPr>
          <p:cNvSpPr txBox="1"/>
          <p:nvPr/>
        </p:nvSpPr>
        <p:spPr>
          <a:xfrm>
            <a:off x="2548149" y="1691254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R50-DC5</a:t>
            </a:r>
            <a:endParaRPr lang="en-DE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BC11D-D297-8238-B91E-B9733188AC3E}"/>
              </a:ext>
            </a:extLst>
          </p:cNvPr>
          <p:cNvSpPr txBox="1"/>
          <p:nvPr/>
        </p:nvSpPr>
        <p:spPr>
          <a:xfrm>
            <a:off x="8378761" y="1691255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R101-DC5</a:t>
            </a:r>
            <a:endParaRPr lang="en-DE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1425-864A-8B29-0488-AD440F296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29</a:t>
            </a:fld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71E09D-8ECD-D238-2D2F-837264045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39085822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s8e.png" descr="ps8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1761769"/>
            <a:ext cx="5918200" cy="4562933"/>
          </a:xfrm>
          <a:prstGeom prst="rect">
            <a:avLst/>
          </a:prstGeom>
          <a:ln w="12700">
            <a:miter lim="400%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D70AA-704F-60F6-FADE-5832A6A8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Prober Shuttle (PS8e)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34613-B87C-F819-DE37-665EDDDED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56" y="5003032"/>
            <a:ext cx="2152533" cy="55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F5FC9E-5029-CC27-FF3E-694838CB5578}"/>
              </a:ext>
            </a:extLst>
          </p:cNvPr>
          <p:cNvSpPr txBox="1"/>
          <p:nvPr/>
        </p:nvSpPr>
        <p:spPr>
          <a:xfrm>
            <a:off x="6542914" y="3059668"/>
            <a:ext cx="291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acht</a:t>
            </a:r>
            <a:r>
              <a:rPr lang="en-US" dirty="0"/>
              <a:t> </a:t>
            </a:r>
            <a:r>
              <a:rPr lang="en-US" dirty="0" err="1"/>
              <a:t>Manipulatoren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31F08-8D34-9B3B-A871-9167810232F5}"/>
              </a:ext>
            </a:extLst>
          </p:cNvPr>
          <p:cNvSpPr txBox="1"/>
          <p:nvPr/>
        </p:nvSpPr>
        <p:spPr>
          <a:xfrm>
            <a:off x="6616086" y="3587186"/>
            <a:ext cx="388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Piezomotoren</a:t>
            </a:r>
            <a:r>
              <a:rPr lang="en-US" dirty="0"/>
              <a:t> – 0.05 </a:t>
            </a:r>
            <a:r>
              <a:rPr lang="en-US" sz="1800" b="0" i="0" u="none" strike="noStrike" baseline="0%" dirty="0">
                <a:latin typeface="NimbusRomNo9L-Regu"/>
              </a:rPr>
              <a:t>nm</a:t>
            </a:r>
            <a:r>
              <a:rPr lang="en-US" dirty="0"/>
              <a:t> </a:t>
            </a:r>
            <a:r>
              <a:rPr lang="en-US" dirty="0" err="1"/>
              <a:t>Auflösung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6162D-30FF-E21D-BB88-CDF54BC1FF51}"/>
              </a:ext>
            </a:extLst>
          </p:cNvPr>
          <p:cNvSpPr txBox="1"/>
          <p:nvPr/>
        </p:nvSpPr>
        <p:spPr>
          <a:xfrm>
            <a:off x="6572876" y="4160002"/>
            <a:ext cx="38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i="0" u="none" strike="noStrike" baseline="0%" dirty="0" err="1">
                <a:latin typeface="NimbusRomNo9L-Regu"/>
              </a:rPr>
              <a:t>Zusammenfahren</a:t>
            </a:r>
            <a:r>
              <a:rPr lang="en-US" sz="1800" b="0" i="0" u="none" strike="noStrike" baseline="0%" dirty="0">
                <a:latin typeface="NimbusRomNo9L-Regu"/>
              </a:rPr>
              <a:t> auf </a:t>
            </a:r>
            <a:r>
              <a:rPr lang="el-GR" sz="1800" b="0" i="0" u="none" strike="noStrike" baseline="0%" dirty="0">
                <a:latin typeface="NimbusRomNo9L-Regu"/>
              </a:rPr>
              <a:t>10 μ</a:t>
            </a:r>
            <a:r>
              <a:rPr lang="en-US" sz="1800" b="0" i="0" u="none" strike="noStrike" baseline="0%" dirty="0">
                <a:latin typeface="NimbusRomNo9L-Regu"/>
              </a:rPr>
              <a:t>m Radius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D22B9-B72B-0FF5-7648-426AF25D7A25}"/>
              </a:ext>
            </a:extLst>
          </p:cNvPr>
          <p:cNvSpPr txBox="1"/>
          <p:nvPr/>
        </p:nvSpPr>
        <p:spPr>
          <a:xfrm>
            <a:off x="6350001" y="2585970"/>
            <a:ext cx="335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Fehleranalyse</a:t>
            </a:r>
            <a:r>
              <a:rPr lang="en-US" dirty="0"/>
              <a:t> von </a:t>
            </a:r>
            <a:r>
              <a:rPr lang="en-US" dirty="0" err="1"/>
              <a:t>Transistoren</a:t>
            </a:r>
            <a:endParaRPr lang="en-DE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67D51B-677C-AE9B-35AA-CA708446A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</a:t>
            </a:fld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259D279-7C40-E865-4199-DC210F18E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FF70-4E8C-3B44-B65D-940E2ACE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Cleaning</a:t>
            </a:r>
            <a:endParaRPr lang="en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A02092-28D3-E1AF-AC14-9E5B9B18CA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995" y="2152919"/>
            <a:ext cx="5221742" cy="391630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5A5D20-CD4F-DF2F-F6CA-7DAF7EF7FE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264" y="2152919"/>
            <a:ext cx="5221741" cy="391630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BF7315-B342-0296-E798-B5BE4B4AE5DB}"/>
              </a:ext>
            </a:extLst>
          </p:cNvPr>
          <p:cNvSpPr txBox="1"/>
          <p:nvPr/>
        </p:nvSpPr>
        <p:spPr>
          <a:xfrm>
            <a:off x="2548149" y="1691254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R50-DC5</a:t>
            </a:r>
            <a:endParaRPr lang="en-D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E8386-0519-7801-4E3C-E0E2F09688C3}"/>
              </a:ext>
            </a:extLst>
          </p:cNvPr>
          <p:cNvSpPr txBox="1"/>
          <p:nvPr/>
        </p:nvSpPr>
        <p:spPr>
          <a:xfrm>
            <a:off x="8378761" y="1691255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R101-DC5</a:t>
            </a:r>
            <a:endParaRPr lang="en-DE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23A39-FCCA-4B03-EF92-CA1F45F4DE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30</a:t>
            </a:fld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4180B6E-4B87-EA07-3804-C06D780C2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61504262"/>
      </p:ext>
    </p:extLst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C23C-E9C2-E19E-EAF5-A7106377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Class </a:t>
            </a:r>
            <a:r>
              <a:rPr lang="en-US" dirty="0" err="1"/>
              <a:t>Modelle</a:t>
            </a:r>
            <a:endParaRPr lang="en-DE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EA2349B-32E4-3890-45DE-594B9A9E2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292803"/>
              </p:ext>
            </p:extLst>
          </p:nvPr>
        </p:nvGraphicFramePr>
        <p:xfrm>
          <a:off x="1096963" y="1846263"/>
          <a:ext cx="10058400" cy="4333007"/>
        </p:xfrm>
        <a:graphic>
          <a:graphicData uri="http://purl.oclc.org/ooxml/drawingml/chart">
            <c:chart xmlns:c="http://purl.oclc.org/ooxml/drawingml/chart" xmlns:r="http://purl.oclc.org/ooxml/officeDocument/relationships" r:id="rId3"/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87A3604-7C2D-F752-D2F2-5909C5E5E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540528"/>
              </p:ext>
            </p:extLst>
          </p:nvPr>
        </p:nvGraphicFramePr>
        <p:xfrm>
          <a:off x="6471477" y="1846264"/>
          <a:ext cx="5021815" cy="3900486"/>
        </p:xfrm>
        <a:graphic>
          <a:graphicData uri="http://purl.oclc.org/ooxml/drawingml/chart">
            <c:chart xmlns:c="http://purl.oclc.org/ooxml/drawingml/chart" xmlns:r="http://purl.oclc.org/ooxml/officeDocument/relationships" r:id="rId4"/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AA0276-60E1-2D9C-07D2-A90EF95F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31</a:t>
            </a:fld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9B7E0E4-27BE-782A-CD60-6EA3C1BF4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37198434"/>
      </p:ext>
    </p:extLst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and white image of a curved road&#10;&#10;Description automatically generated">
            <a:extLst>
              <a:ext uri="{FF2B5EF4-FFF2-40B4-BE49-F238E27FC236}">
                <a16:creationId xmlns:a16="http://schemas.microsoft.com/office/drawing/2014/main" id="{12F0E729-3F06-B803-22AE-7C6724D3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6" y="312840"/>
            <a:ext cx="3833236" cy="2874927"/>
          </a:xfrm>
          <a:prstGeom prst="rect">
            <a:avLst/>
          </a:prstGeom>
        </p:spPr>
      </p:pic>
      <p:pic>
        <p:nvPicPr>
          <p:cNvPr id="30" name="Picture 29" descr="A screen shot of a computer&#10;&#10;Description automatically generated">
            <a:extLst>
              <a:ext uri="{FF2B5EF4-FFF2-40B4-BE49-F238E27FC236}">
                <a16:creationId xmlns:a16="http://schemas.microsoft.com/office/drawing/2014/main" id="{B8E26523-6566-B6C4-0E2F-49E8DE38E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80" y="307253"/>
            <a:ext cx="3833237" cy="2874928"/>
          </a:xfrm>
          <a:prstGeom prst="rect">
            <a:avLst/>
          </a:prstGeom>
        </p:spPr>
      </p:pic>
      <p:pic>
        <p:nvPicPr>
          <p:cNvPr id="28" name="Picture 27" descr="A close-up of a screen&#10;&#10;Description automatically generated">
            <a:extLst>
              <a:ext uri="{FF2B5EF4-FFF2-40B4-BE49-F238E27FC236}">
                <a16:creationId xmlns:a16="http://schemas.microsoft.com/office/drawing/2014/main" id="{F15B9B6D-BC7E-13EA-87C1-6BDEC9710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46" y="307253"/>
            <a:ext cx="3833236" cy="2874927"/>
          </a:xfrm>
          <a:prstGeom prst="rect">
            <a:avLst/>
          </a:prstGeom>
        </p:spPr>
      </p:pic>
      <p:pic>
        <p:nvPicPr>
          <p:cNvPr id="26" name="Picture 25" descr="A close-up of a blurry image&#10;&#10;Description automatically generated">
            <a:extLst>
              <a:ext uri="{FF2B5EF4-FFF2-40B4-BE49-F238E27FC236}">
                <a16:creationId xmlns:a16="http://schemas.microsoft.com/office/drawing/2014/main" id="{1CB3E3CB-13D8-4E7A-874C-C6F0427FC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855" y="3368040"/>
            <a:ext cx="3823427" cy="2867570"/>
          </a:xfrm>
          <a:prstGeom prst="rect">
            <a:avLst/>
          </a:prstGeom>
        </p:spPr>
      </p:pic>
      <p:pic>
        <p:nvPicPr>
          <p:cNvPr id="24" name="Picture 2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916A51E-A0EC-D6C3-4D68-D72259AB0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82" y="3368040"/>
            <a:ext cx="3833236" cy="2874927"/>
          </a:xfrm>
          <a:prstGeom prst="rect">
            <a:avLst/>
          </a:prstGeom>
        </p:spPr>
      </p:pic>
      <p:pic>
        <p:nvPicPr>
          <p:cNvPr id="22" name="Picture 21" descr="A black and white image of a cross&#10;&#10;Description automatically generated">
            <a:extLst>
              <a:ext uri="{FF2B5EF4-FFF2-40B4-BE49-F238E27FC236}">
                <a16:creationId xmlns:a16="http://schemas.microsoft.com/office/drawing/2014/main" id="{DE1E4B87-8DE4-8065-4F9B-306EF9B31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3368040"/>
            <a:ext cx="3833236" cy="2874927"/>
          </a:xfrm>
          <a:prstGeom prst="rect">
            <a:avLst/>
          </a:prstGeom>
        </p:spPr>
      </p:pic>
      <p:pic>
        <p:nvPicPr>
          <p:cNvPr id="10" name="Content Placeholder 9" descr="A close-up of an x-ray&#10;&#10;Description automatically generated">
            <a:extLst>
              <a:ext uri="{FF2B5EF4-FFF2-40B4-BE49-F238E27FC236}">
                <a16:creationId xmlns:a16="http://schemas.microsoft.com/office/drawing/2014/main" id="{E2E26D9F-6075-43C2-0496-DE63D202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5" y="312840"/>
            <a:ext cx="3833236" cy="2874927"/>
          </a:xfrm>
        </p:spPr>
      </p:pic>
      <p:pic>
        <p:nvPicPr>
          <p:cNvPr id="12" name="Picture 11" descr="A close-up of a microscope&#10;&#10;Description automatically generated">
            <a:extLst>
              <a:ext uri="{FF2B5EF4-FFF2-40B4-BE49-F238E27FC236}">
                <a16:creationId xmlns:a16="http://schemas.microsoft.com/office/drawing/2014/main" id="{F2034373-ACDC-328F-C275-D3C35C5EAE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47" y="307253"/>
            <a:ext cx="3833236" cy="2874927"/>
          </a:xfrm>
          <a:prstGeom prst="rect">
            <a:avLst/>
          </a:prstGeom>
        </p:spPr>
      </p:pic>
      <p:pic>
        <p:nvPicPr>
          <p:cNvPr id="14" name="Picture 1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CFC6450-7229-60E6-8CCA-FBDFCAE4E3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82" y="3368040"/>
            <a:ext cx="3833236" cy="2874927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9F28C68C-AB8F-53E7-5B85-3D256A503A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82" y="307253"/>
            <a:ext cx="3833236" cy="2874927"/>
          </a:xfrm>
          <a:prstGeom prst="rect">
            <a:avLst/>
          </a:prstGeom>
        </p:spPr>
      </p:pic>
      <p:pic>
        <p:nvPicPr>
          <p:cNvPr id="18" name="Picture 17" descr="A close-up of a brain scan&#10;&#10;Description automatically generated">
            <a:extLst>
              <a:ext uri="{FF2B5EF4-FFF2-40B4-BE49-F238E27FC236}">
                <a16:creationId xmlns:a16="http://schemas.microsoft.com/office/drawing/2014/main" id="{53338ED2-A272-A34A-5117-6A4BF229AE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950" y="3368041"/>
            <a:ext cx="3823427" cy="2867570"/>
          </a:xfrm>
          <a:prstGeom prst="rect">
            <a:avLst/>
          </a:prstGeom>
        </p:spPr>
      </p:pic>
      <p:pic>
        <p:nvPicPr>
          <p:cNvPr id="20" name="Picture 19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2548F2A1-5EFE-AABC-17D0-9162A3024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3368040"/>
            <a:ext cx="3823427" cy="2867570"/>
          </a:xfrm>
          <a:prstGeom prst="rect">
            <a:avLst/>
          </a:prstGeo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DEC785CB-4F8F-81C1-E281-DEDD482A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F4F18-4098-CF20-8A00-8D6296E74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FA589-4FF1-17DD-0E41-97242D8A1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2211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25C4F-D9AC-7C08-5786-706B2E1F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Fazit</a:t>
            </a:r>
            <a:endParaRPr lang="en-DE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6767B8A-C6E4-0A61-8336-3805FE1FEFED}"/>
              </a:ext>
            </a:extLst>
          </p:cNvPr>
          <p:cNvSpPr txBox="1">
            <a:spLocks/>
          </p:cNvSpPr>
          <p:nvPr/>
        </p:nvSpPr>
        <p:spPr>
          <a:xfrm>
            <a:off x="5726784" y="286603"/>
            <a:ext cx="5428896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%"/>
              </a:lnSpc>
              <a:spcBef>
                <a:spcPct val="0%"/>
              </a:spcBef>
              <a:buNone/>
              <a:defRPr sz="4800" kern="1200" spc="-50" baseline="0%">
                <a:solidFill>
                  <a:schemeClr val="tx1">
                    <a:lumMod val="75%"/>
                    <a:lumOff val="25%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Ausblick</a:t>
            </a:r>
            <a:endParaRPr lang="en-DE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EFCC630-72BB-F3A4-2D22-73B3F9946AFB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Deep Learning </a:t>
            </a:r>
            <a:r>
              <a:rPr lang="en-US" sz="2400" dirty="0" err="1"/>
              <a:t>geeignet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für </a:t>
            </a:r>
            <a:r>
              <a:rPr lang="en-US" sz="2400" dirty="0" err="1"/>
              <a:t>Spitzenerkennung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dirty="0" err="1"/>
              <a:t>Resistent</a:t>
            </a:r>
            <a:r>
              <a:rPr lang="en-US" sz="2400" dirty="0"/>
              <a:t> </a:t>
            </a:r>
            <a:r>
              <a:rPr lang="en-US" sz="2400" dirty="0" err="1"/>
              <a:t>gegen</a:t>
            </a:r>
            <a:r>
              <a:rPr lang="en-US" sz="2400" dirty="0"/>
              <a:t> </a:t>
            </a:r>
            <a:r>
              <a:rPr lang="en-US" sz="2400" dirty="0" err="1"/>
              <a:t>Bildstörungen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dirty="0" err="1"/>
              <a:t>Zuverlässige</a:t>
            </a:r>
            <a:r>
              <a:rPr lang="en-US" sz="2400" dirty="0"/>
              <a:t> </a:t>
            </a:r>
            <a:r>
              <a:rPr lang="en-US" sz="2400" dirty="0" err="1"/>
              <a:t>Detektion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dirty="0" err="1"/>
              <a:t>Genaue</a:t>
            </a:r>
            <a:r>
              <a:rPr lang="en-US" sz="2400" dirty="0"/>
              <a:t> </a:t>
            </a:r>
            <a:r>
              <a:rPr lang="en-US" sz="2400" dirty="0" err="1"/>
              <a:t>Positionsbestimmung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 err="1"/>
              <a:t>Solide</a:t>
            </a:r>
            <a:r>
              <a:rPr lang="en-US" sz="2800" dirty="0"/>
              <a:t> </a:t>
            </a:r>
            <a:r>
              <a:rPr lang="en-US" sz="2800" dirty="0" err="1"/>
              <a:t>Grundlage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E27480E-6945-4651-3828-CE5370BCBBA8}"/>
              </a:ext>
            </a:extLst>
          </p:cNvPr>
          <p:cNvSpPr txBox="1">
            <a:spLocks/>
          </p:cNvSpPr>
          <p:nvPr/>
        </p:nvSpPr>
        <p:spPr>
          <a:xfrm>
            <a:off x="5726784" y="1845734"/>
            <a:ext cx="5428896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dirty="0" err="1"/>
              <a:t>Einsatzfähiges</a:t>
            </a:r>
            <a:r>
              <a:rPr lang="en-US" sz="2400" dirty="0"/>
              <a:t> Modell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Grenzfälle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Evaluieren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Datensatz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Erweiterung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dirty="0" err="1"/>
              <a:t>Messspitzen</a:t>
            </a:r>
            <a:r>
              <a:rPr lang="en-US" sz="2400" dirty="0"/>
              <a:t> </a:t>
            </a:r>
            <a:r>
              <a:rPr lang="en-US" sz="2400" dirty="0" err="1"/>
              <a:t>Verfolgung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/>
              <a:t>Ansteuerung</a:t>
            </a:r>
            <a:r>
              <a:rPr lang="en-US" sz="2400" dirty="0"/>
              <a:t> </a:t>
            </a:r>
            <a:r>
              <a:rPr lang="en-US" sz="2400" dirty="0" err="1"/>
              <a:t>beachten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Integration in </a:t>
            </a:r>
            <a:r>
              <a:rPr lang="en-US" sz="2400" dirty="0" err="1"/>
              <a:t>bestehende</a:t>
            </a:r>
            <a:r>
              <a:rPr lang="en-US" sz="2400" dirty="0"/>
              <a:t> Software</a:t>
            </a:r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72BB82-BEA9-312F-A2BC-C57417593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33</a:t>
            </a:fld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15FC947-4CA4-5C39-2CCA-E0300D54A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13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C608418-28B5-5843-E35F-67ECF113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Danke für </a:t>
            </a:r>
            <a:r>
              <a:rPr lang="en-US" sz="4400" dirty="0" err="1"/>
              <a:t>ihre</a:t>
            </a:r>
            <a:r>
              <a:rPr lang="en-US" sz="4400" dirty="0"/>
              <a:t> </a:t>
            </a:r>
            <a:r>
              <a:rPr lang="en-US" sz="4400" dirty="0" err="1"/>
              <a:t>Aufmerksamkeit</a:t>
            </a:r>
            <a:r>
              <a:rPr lang="en-US" sz="4400" dirty="0"/>
              <a:t>!</a:t>
            </a:r>
            <a:endParaRPr lang="en-DE" sz="4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F0E3E4-0B5A-96A7-88F8-FB78D4ED1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158" y="4453128"/>
            <a:ext cx="9952521" cy="11430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 Light (Headings)"/>
              </a:rPr>
              <a:t>David.Kleindiek@kleindiek.com</a:t>
            </a:r>
          </a:p>
          <a:p>
            <a:r>
              <a:rPr lang="en-US" sz="1800" dirty="0">
                <a:solidFill>
                  <a:schemeClr val="tx1"/>
                </a:solidFill>
                <a:latin typeface="Calibri Light (Headings)"/>
              </a:rPr>
              <a:t>Stefan.Kleindiek@student.uni-tuebingen.de</a:t>
            </a:r>
            <a:endParaRPr lang="en-DE" sz="1800" dirty="0">
              <a:solidFill>
                <a:schemeClr val="tx1"/>
              </a:solidFill>
              <a:latin typeface="Calibri Light (Headings)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FDF3B-6070-2867-C771-4E3A84CF2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88275-C763-FE37-3C10-A74E5B294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34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3EF83-8DEE-FB7B-F850-EA0ACE35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97" y="225354"/>
            <a:ext cx="10567282" cy="13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3751"/>
      </p:ext>
    </p:extLst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A61A-4A5F-7C91-1FB6-33D79378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EDC2F-1A74-4D49-1AAA-84C476C97DB5}"/>
              </a:ext>
            </a:extLst>
          </p:cNvPr>
          <p:cNvSpPr txBox="1"/>
          <p:nvPr/>
        </p:nvSpPr>
        <p:spPr>
          <a:xfrm>
            <a:off x="471237" y="1980473"/>
            <a:ext cx="112495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%" dirty="0">
                <a:latin typeface="NimbusRomNo9L-Regu"/>
              </a:rPr>
              <a:t>[</a:t>
            </a:r>
            <a:r>
              <a:rPr lang="en-US" dirty="0">
                <a:latin typeface="NimbusRomNo9L-Regu"/>
              </a:rPr>
              <a:t>MW</a:t>
            </a:r>
            <a:r>
              <a:rPr lang="en-US" sz="1800" b="0" i="0" u="none" strike="noStrike" baseline="0%" dirty="0">
                <a:latin typeface="NimbusRomNo9L-Regu"/>
              </a:rPr>
              <a:t>] 	MathWorks: </a:t>
            </a:r>
            <a:r>
              <a:rPr lang="en-US" sz="1800" b="0" i="0" u="none" strike="noStrike" baseline="0%" dirty="0">
                <a:latin typeface="NimbusRomNo9L-ReguItal"/>
              </a:rPr>
              <a:t>Getting Started with Mask R-CNN for Instance Segmentation</a:t>
            </a:r>
            <a:r>
              <a:rPr lang="en-US" sz="1800" b="0" i="0" u="none" strike="noStrike" baseline="0%" dirty="0">
                <a:latin typeface="NimbusRomNo9L-Regu"/>
              </a:rPr>
              <a:t>.</a:t>
            </a:r>
          </a:p>
          <a:p>
            <a:pPr algn="l"/>
            <a:r>
              <a:rPr lang="en-US" dirty="0">
                <a:latin typeface="NimbusRomNo9L-Regu"/>
              </a:rPr>
              <a:t>		</a:t>
            </a:r>
            <a:r>
              <a:rPr lang="en-US" sz="1800" b="0" i="0" u="none" strike="noStrike" baseline="0%" dirty="0">
                <a:latin typeface="NimbusMonL-Regu"/>
                <a:hlinkClick r:id="rId2"/>
              </a:rPr>
              <a:t>https://de.mathworks.com/help/vision/ug/getting-started-with-mask-r-cnn-for-instance-segmentation.</a:t>
            </a:r>
            <a:r>
              <a:rPr lang="de-DE" sz="1800" b="0" i="0" u="none" strike="noStrike" baseline="0%" dirty="0" err="1">
                <a:latin typeface="NimbusMonL-Regu"/>
                <a:hlinkClick r:id="rId2"/>
              </a:rPr>
              <a:t>html</a:t>
            </a:r>
            <a:endParaRPr lang="de-DE" dirty="0">
              <a:latin typeface="NimbusRomNo9L-Regu"/>
            </a:endParaRPr>
          </a:p>
          <a:p>
            <a:pPr algn="l"/>
            <a:r>
              <a:rPr lang="de-DE" sz="1800" b="0" i="0" u="none" strike="noStrike" baseline="0%" dirty="0">
                <a:latin typeface="NimbusRomNo9L-Regu"/>
              </a:rPr>
              <a:t>		Letzter Zugriff: 6. September 2023</a:t>
            </a:r>
          </a:p>
          <a:p>
            <a:pPr algn="l"/>
            <a:endParaRPr lang="de-DE" sz="1800" b="0" i="0" u="none" strike="noStrike" baseline="0%" dirty="0">
              <a:latin typeface="NimbusRomNo9L-Regu"/>
            </a:endParaRPr>
          </a:p>
          <a:p>
            <a:pPr algn="l"/>
            <a:r>
              <a:rPr lang="de-DE" dirty="0">
                <a:latin typeface="NimbusRomNo9L-Regu"/>
              </a:rPr>
              <a:t>[TSMC]	5nm Technology</a:t>
            </a:r>
          </a:p>
          <a:p>
            <a:pPr algn="l"/>
            <a:r>
              <a:rPr lang="de-DE" dirty="0">
                <a:latin typeface="NimbusRomNo9L-Regu"/>
              </a:rPr>
              <a:t>		</a:t>
            </a:r>
            <a:r>
              <a:rPr lang="de-DE" dirty="0">
                <a:latin typeface="NimbusRomNo9L-Regu"/>
                <a:hlinkClick r:id="rId3"/>
              </a:rPr>
              <a:t>https://www.tsmc.com/english/dedicatedFoundry/technology/logic/l_5nm</a:t>
            </a:r>
            <a:endParaRPr lang="de-DE" dirty="0">
              <a:latin typeface="NimbusRomNo9L-Regu"/>
            </a:endParaRPr>
          </a:p>
          <a:p>
            <a:pPr algn="l"/>
            <a:r>
              <a:rPr lang="de-DE" dirty="0">
                <a:latin typeface="NimbusRomNo9L-Regu"/>
              </a:rPr>
              <a:t>		</a:t>
            </a:r>
            <a:r>
              <a:rPr lang="de-DE" sz="1800" b="0" i="0" u="none" strike="noStrike" baseline="0%" dirty="0">
                <a:latin typeface="NimbusRomNo9L-Regu"/>
              </a:rPr>
              <a:t>Letzter Zugriff: 6. Oktober 2023</a:t>
            </a:r>
          </a:p>
          <a:p>
            <a:pPr algn="l"/>
            <a:endParaRPr lang="de-DE" dirty="0">
              <a:latin typeface="NimbusRomNo9L-Regu"/>
            </a:endParaRPr>
          </a:p>
          <a:p>
            <a:pPr algn="l"/>
            <a:r>
              <a:rPr lang="de-DE" dirty="0">
                <a:latin typeface="NimbusRomNo9L-Regu"/>
              </a:rPr>
              <a:t>[ZEISS]	ZEISS </a:t>
            </a:r>
            <a:r>
              <a:rPr lang="de-DE" dirty="0" err="1">
                <a:latin typeface="NimbusRomNo9L-Regu"/>
              </a:rPr>
              <a:t>GeminiSEM</a:t>
            </a:r>
            <a:r>
              <a:rPr lang="de-DE" dirty="0">
                <a:latin typeface="NimbusRomNo9L-Regu"/>
              </a:rPr>
              <a:t> Produktfamilie</a:t>
            </a:r>
          </a:p>
          <a:p>
            <a:pPr algn="l"/>
            <a:r>
              <a:rPr lang="de-DE" dirty="0">
                <a:latin typeface="NimbusRomNo9L-Regu"/>
              </a:rPr>
              <a:t>		</a:t>
            </a:r>
            <a:r>
              <a:rPr lang="de-DE" dirty="0">
                <a:latin typeface="NimbusRomNo9L-Regu"/>
                <a:hlinkClick r:id="rId4"/>
              </a:rPr>
              <a:t>https://www.zeiss.com/microscopy/de/produkte/sem-und-fib-sem/sem/die-geminisem-produktfamilie.html</a:t>
            </a:r>
            <a:endParaRPr lang="de-DE" dirty="0">
              <a:latin typeface="NimbusRomNo9L-Regu"/>
            </a:endParaRPr>
          </a:p>
          <a:p>
            <a:r>
              <a:rPr lang="de-DE" dirty="0">
                <a:latin typeface="NimbusRomNo9L-Regu"/>
              </a:rPr>
              <a:t>		</a:t>
            </a:r>
            <a:r>
              <a:rPr lang="de-DE" sz="1800" b="0" i="0" u="none" strike="noStrike" baseline="0%" dirty="0">
                <a:latin typeface="NimbusRomNo9L-Regu"/>
              </a:rPr>
              <a:t>Letzter Zugriff: 6. Oktober 2023</a:t>
            </a:r>
          </a:p>
          <a:p>
            <a:pPr algn="l"/>
            <a:r>
              <a:rPr lang="en-US" sz="1800" b="0" i="0" u="none" strike="noStrike" baseline="0%" dirty="0">
                <a:latin typeface="NimbusRomNo9L-Regu"/>
              </a:rPr>
              <a:t>[HGDG17]He, </a:t>
            </a:r>
            <a:r>
              <a:rPr lang="en-US" sz="1800" b="0" i="0" u="none" strike="noStrike" baseline="0%" dirty="0" err="1">
                <a:latin typeface="NimbusRomNo9L-Regu"/>
              </a:rPr>
              <a:t>Kaiming</a:t>
            </a:r>
            <a:r>
              <a:rPr lang="en-US" sz="1800" b="0" i="0" u="none" strike="noStrike" baseline="0%" dirty="0">
                <a:latin typeface="NimbusRomNo9L-Regu"/>
              </a:rPr>
              <a:t>, Georgia </a:t>
            </a:r>
            <a:r>
              <a:rPr lang="en-US" sz="1800" b="0" i="0" u="none" strike="noStrike" baseline="0%" dirty="0" err="1">
                <a:latin typeface="NimbusRomNo9L-Regu"/>
              </a:rPr>
              <a:t>Gkioxari</a:t>
            </a:r>
            <a:r>
              <a:rPr lang="en-US" sz="1800" b="0" i="0" u="none" strike="noStrike" baseline="0%" dirty="0">
                <a:latin typeface="NimbusRomNo9L-Regu"/>
              </a:rPr>
              <a:t>, Piotr Dollar und Ross </a:t>
            </a:r>
            <a:r>
              <a:rPr lang="en-US" sz="1800" b="0" i="0" u="none" strike="noStrike" baseline="0%" dirty="0" err="1">
                <a:latin typeface="NimbusRomNo9L-Regu"/>
              </a:rPr>
              <a:t>Girshick</a:t>
            </a:r>
            <a:r>
              <a:rPr lang="en-US" sz="1800" b="0" i="0" u="none" strike="noStrike" baseline="0%" dirty="0">
                <a:latin typeface="NimbusRomNo9L-Regu"/>
              </a:rPr>
              <a:t>: </a:t>
            </a:r>
            <a:r>
              <a:rPr lang="en-US" sz="1800" b="0" i="0" u="none" strike="noStrike" baseline="0%" dirty="0">
                <a:latin typeface="NimbusRomNo9L-ReguItal"/>
              </a:rPr>
              <a:t>Mask RCNN</a:t>
            </a:r>
            <a:r>
              <a:rPr lang="en-US" sz="1800" b="0" i="0" u="none" strike="noStrike" baseline="0%" dirty="0">
                <a:latin typeface="NimbusRomNo9L-Regu"/>
              </a:rPr>
              <a:t>.</a:t>
            </a:r>
          </a:p>
          <a:p>
            <a:pPr algn="l"/>
            <a:r>
              <a:rPr lang="en-US" dirty="0">
                <a:latin typeface="NimbusRomNo9L-Regu"/>
              </a:rPr>
              <a:t>		</a:t>
            </a:r>
            <a:r>
              <a:rPr lang="en-US" sz="1800" b="0" i="0" u="none" strike="noStrike" baseline="0%" dirty="0">
                <a:latin typeface="NimbusRomNo9L-Regu"/>
              </a:rPr>
              <a:t>In: </a:t>
            </a:r>
            <a:r>
              <a:rPr lang="en-US" sz="1800" b="0" i="0" u="none" strike="noStrike" baseline="0%" dirty="0">
                <a:latin typeface="NimbusRomNo9L-ReguItal"/>
              </a:rPr>
              <a:t>Proceedings of the IEEE International Conference on Computer Vision (ICCV)</a:t>
            </a:r>
            <a:r>
              <a:rPr lang="en-US" sz="1800" b="0" i="0" u="none" strike="noStrike" baseline="0%" dirty="0">
                <a:latin typeface="NimbusRomNo9L-Regu"/>
              </a:rPr>
              <a:t>,</a:t>
            </a:r>
          </a:p>
          <a:p>
            <a:pPr algn="l"/>
            <a:r>
              <a:rPr lang="en-US" dirty="0">
                <a:latin typeface="NimbusRomNo9L-Regu"/>
              </a:rPr>
              <a:t>		</a:t>
            </a:r>
            <a:r>
              <a:rPr lang="en-US" sz="1800" b="0" i="0" u="none" strike="noStrike" baseline="0%" dirty="0">
                <a:latin typeface="NimbusRomNo9L-Regu"/>
              </a:rPr>
              <a:t>Oct 2017.</a:t>
            </a:r>
            <a:endParaRPr lang="de-DE" sz="1800" b="0" i="0" u="none" strike="noStrike" baseline="0%" dirty="0">
              <a:latin typeface="NimbusRomNo9L-Regu"/>
            </a:endParaRPr>
          </a:p>
          <a:p>
            <a:pPr algn="l"/>
            <a:endParaRPr lang="en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8C41C0-164F-B992-4527-D594A3510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35</a:t>
            </a:fld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B458DBA-7909-C49C-BB45-84C35E292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95837022"/>
      </p:ext>
    </p:extLst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0BAE30D-7401-4FA1-3B28-AA49E008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Beschleunigungsspannung</a:t>
            </a:r>
            <a:endParaRPr lang="en-DE" dirty="0"/>
          </a:p>
        </p:txBody>
      </p:sp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755420AD-9614-5D9F-07C4-6399FC397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" y="2340768"/>
            <a:ext cx="6102055" cy="4026098"/>
          </a:xfrm>
          <a:prstGeom prst="rect">
            <a:avLst/>
          </a:prstGeom>
        </p:spPr>
      </p:pic>
      <p:pic>
        <p:nvPicPr>
          <p:cNvPr id="11" name="Picture 10" descr="A close-up of a grey background&#10;&#10;Description automatically generated">
            <a:extLst>
              <a:ext uri="{FF2B5EF4-FFF2-40B4-BE49-F238E27FC236}">
                <a16:creationId xmlns:a16="http://schemas.microsoft.com/office/drawing/2014/main" id="{B495DB08-23B6-4F2B-F94E-5CA23D58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0768"/>
            <a:ext cx="6102054" cy="4026098"/>
          </a:xfrm>
          <a:prstGeom prst="rect">
            <a:avLst/>
          </a:prstGeom>
        </p:spPr>
      </p:pic>
      <p:sp>
        <p:nvSpPr>
          <p:cNvPr id="13" name="cycle time: &lt;1 s">
            <a:extLst>
              <a:ext uri="{FF2B5EF4-FFF2-40B4-BE49-F238E27FC236}">
                <a16:creationId xmlns:a16="http://schemas.microsoft.com/office/drawing/2014/main" id="{CDB1388B-BA45-BCCD-A2F9-F9DBF4CD4C5D}"/>
              </a:ext>
            </a:extLst>
          </p:cNvPr>
          <p:cNvSpPr txBox="1"/>
          <p:nvPr/>
        </p:nvSpPr>
        <p:spPr>
          <a:xfrm>
            <a:off x="8857188" y="1729328"/>
            <a:ext cx="798296" cy="456856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sz="2500" b="1" dirty="0">
                <a:latin typeface="Calibri Light (Headings)"/>
              </a:rPr>
              <a:t>150 V</a:t>
            </a:r>
            <a:endParaRPr sz="2500" b="1" dirty="0">
              <a:latin typeface="Calibri Light (Headings)"/>
            </a:endParaRPr>
          </a:p>
        </p:txBody>
      </p:sp>
      <p:sp>
        <p:nvSpPr>
          <p:cNvPr id="14" name="cycle time: 20 s">
            <a:extLst>
              <a:ext uri="{FF2B5EF4-FFF2-40B4-BE49-F238E27FC236}">
                <a16:creationId xmlns:a16="http://schemas.microsoft.com/office/drawing/2014/main" id="{6AD9457B-ED19-DF42-B44D-3BD4FC7BDD88}"/>
              </a:ext>
            </a:extLst>
          </p:cNvPr>
          <p:cNvSpPr txBox="1"/>
          <p:nvPr/>
        </p:nvSpPr>
        <p:spPr>
          <a:xfrm>
            <a:off x="2752920" y="1747486"/>
            <a:ext cx="798296" cy="456856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sz="2500" b="1" dirty="0">
                <a:latin typeface="Calibri Light (Headings)"/>
              </a:rPr>
              <a:t>500</a:t>
            </a:r>
            <a:r>
              <a:rPr sz="2500" b="1" dirty="0">
                <a:latin typeface="Calibri Light (Headings)"/>
              </a:rPr>
              <a:t> </a:t>
            </a:r>
            <a:r>
              <a:rPr lang="en-US" sz="2500" b="1" dirty="0">
                <a:latin typeface="Calibri Light (Headings)"/>
              </a:rPr>
              <a:t>V</a:t>
            </a:r>
            <a:endParaRPr sz="2500" b="1" dirty="0">
              <a:latin typeface="Calibri Light (Headings)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D8EAD7-471B-A035-B433-7ADB2B829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36</a:t>
            </a:fld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F3E505-EBC8-A459-BEAB-73D348B71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09688354"/>
      </p:ext>
    </p:extLst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3B04-9483-F5FB-234F-2FA7ED6E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 descr="A black and white image of a cross&#10;&#10;Description automatically generated">
            <a:extLst>
              <a:ext uri="{FF2B5EF4-FFF2-40B4-BE49-F238E27FC236}">
                <a16:creationId xmlns:a16="http://schemas.microsoft.com/office/drawing/2014/main" id="{3C50E95B-5B0F-847D-0D92-17ADF3F70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236"/>
            <a:ext cx="4079999" cy="3060000"/>
          </a:xfrm>
          <a:prstGeom prst="rect">
            <a:avLst/>
          </a:prstGeom>
        </p:spPr>
      </p:pic>
      <p:pic>
        <p:nvPicPr>
          <p:cNvPr id="6" name="Picture 5" descr="A black and white image of a star burst&#10;&#10;Description automatically generated">
            <a:extLst>
              <a:ext uri="{FF2B5EF4-FFF2-40B4-BE49-F238E27FC236}">
                <a16:creationId xmlns:a16="http://schemas.microsoft.com/office/drawing/2014/main" id="{078CD957-3432-39BB-18B1-2F60DF3D1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99" y="3297236"/>
            <a:ext cx="4079999" cy="3060000"/>
          </a:xfrm>
          <a:prstGeom prst="rect">
            <a:avLst/>
          </a:prstGeom>
        </p:spPr>
      </p:pic>
      <p:pic>
        <p:nvPicPr>
          <p:cNvPr id="8" name="Picture 7" descr="Sharp pointy lines in a room&#10;&#10;Description automatically generated with medium confidence">
            <a:extLst>
              <a:ext uri="{FF2B5EF4-FFF2-40B4-BE49-F238E27FC236}">
                <a16:creationId xmlns:a16="http://schemas.microsoft.com/office/drawing/2014/main" id="{67A410FB-841F-C167-A0DD-52165E805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01" y="3297236"/>
            <a:ext cx="4079999" cy="3060000"/>
          </a:xfrm>
          <a:prstGeom prst="rect">
            <a:avLst/>
          </a:prstGeom>
        </p:spPr>
      </p:pic>
      <p:pic>
        <p:nvPicPr>
          <p:cNvPr id="10" name="Picture 9" descr="A black and white image of a grid&#10;&#10;Description automatically generated">
            <a:extLst>
              <a:ext uri="{FF2B5EF4-FFF2-40B4-BE49-F238E27FC236}">
                <a16:creationId xmlns:a16="http://schemas.microsoft.com/office/drawing/2014/main" id="{D90AF453-6178-77D1-29EE-2B3F241AB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360"/>
            <a:ext cx="4080000" cy="3060000"/>
          </a:xfrm>
          <a:prstGeom prst="rect">
            <a:avLst/>
          </a:prstGeom>
        </p:spPr>
      </p:pic>
      <p:pic>
        <p:nvPicPr>
          <p:cNvPr id="12" name="Picture 11" descr="A view of a city from the sky&#10;&#10;Description automatically generated">
            <a:extLst>
              <a:ext uri="{FF2B5EF4-FFF2-40B4-BE49-F238E27FC236}">
                <a16:creationId xmlns:a16="http://schemas.microsoft.com/office/drawing/2014/main" id="{28659F37-FF62-0D6C-1DD4-F2FFCB51A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00" y="222298"/>
            <a:ext cx="4080000" cy="3060000"/>
          </a:xfrm>
          <a:prstGeom prst="rect">
            <a:avLst/>
          </a:prstGeom>
        </p:spPr>
      </p:pic>
      <p:pic>
        <p:nvPicPr>
          <p:cNvPr id="14" name="Picture 13" descr="A greyscale shot of a cross&#10;&#10;Description automatically generated">
            <a:extLst>
              <a:ext uri="{FF2B5EF4-FFF2-40B4-BE49-F238E27FC236}">
                <a16:creationId xmlns:a16="http://schemas.microsoft.com/office/drawing/2014/main" id="{26F7121B-FA50-0880-D411-20F78EEE1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00" y="207360"/>
            <a:ext cx="4080000" cy="30600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B50D4D4-8081-1B7B-E11B-768638D5A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37</a:t>
            </a:fld>
            <a:endParaRPr lang="en-DE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05C3AC2-B713-993B-AAE9-4FA0B70FD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87942835"/>
      </p:ext>
    </p:extLst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185">
            <a:extLst>
              <a:ext uri="{FF2B5EF4-FFF2-40B4-BE49-F238E27FC236}">
                <a16:creationId xmlns:a16="http://schemas.microsoft.com/office/drawing/2014/main" id="{8D9D59E8-C0AD-543D-F21D-1C4ED099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9562149-63D9-41D8-92C8-3FA726C1D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Farben der Universität Tübingen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C740EB-210F-44E1-AC74-67C63B1417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3432" y="2194647"/>
            <a:ext cx="10128250" cy="738187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de-DE" altLang="de-DE" dirty="0">
                <a:cs typeface="Arial" panose="020B0604020202020204" pitchFamily="34" charset="0"/>
              </a:rPr>
              <a:t>Die Farbe für den Balken wird aus dem Farbspektrum der Universität Tübingen gewählt: Gewünschtes Farbfeld in dieser Tabelle anklicken &gt; Register Start &gt; Format übertragen &gt; </a:t>
            </a:r>
            <a:br>
              <a:rPr lang="de-DE" altLang="de-DE" dirty="0">
                <a:cs typeface="Arial" panose="020B0604020202020204" pitchFamily="34" charset="0"/>
              </a:rPr>
            </a:br>
            <a:r>
              <a:rPr lang="de-DE" altLang="de-DE" dirty="0">
                <a:cs typeface="Arial" panose="020B0604020202020204" pitchFamily="34" charset="0"/>
              </a:rPr>
              <a:t>nun den Balken auf der Titelseite anklicken &gt; der Balken nimmt die gewählte Farbe an.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8B2283-6210-49B8-AF61-8A42984B4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530" y="3147310"/>
            <a:ext cx="555621" cy="555775"/>
          </a:xfrm>
          <a:prstGeom prst="rect">
            <a:avLst/>
          </a:prstGeom>
          <a:solidFill>
            <a:srgbClr val="82B9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2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95A75-AB91-4320-B514-553E0507B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466" y="3147309"/>
            <a:ext cx="555621" cy="555775"/>
          </a:xfrm>
          <a:prstGeom prst="rect">
            <a:avLst/>
          </a:prstGeom>
          <a:solidFill>
            <a:srgbClr val="A51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1474788"/>
            <a:endParaRPr lang="de-DE" altLang="de-DE" sz="3867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3EFB31B-26C0-4BAB-AAC4-F93446250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529" y="3147309"/>
            <a:ext cx="556439" cy="555775"/>
          </a:xfrm>
          <a:prstGeom prst="rect">
            <a:avLst/>
          </a:prstGeom>
          <a:solidFill>
            <a:srgbClr val="3241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BD902B5-06C4-47B4-829A-E1A7D21F4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407" y="3147309"/>
            <a:ext cx="555621" cy="555775"/>
          </a:xfrm>
          <a:prstGeom prst="rect">
            <a:avLst/>
          </a:prstGeom>
          <a:solidFill>
            <a:srgbClr val="B4A0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D9A6D24-B999-4A9F-90F5-D183D332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928" y="3798155"/>
            <a:ext cx="555621" cy="194596"/>
          </a:xfrm>
          <a:prstGeom prst="rect">
            <a:avLst/>
          </a:prstGeom>
          <a:solidFill>
            <a:srgbClr val="AC3742"/>
          </a:solidFill>
          <a:ln>
            <a:noFill/>
          </a:ln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1333" dirty="0">
              <a:solidFill>
                <a:schemeClr val="bg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777762-82D8-492A-8ED4-C7857E86A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90" y="3798155"/>
            <a:ext cx="556439" cy="194596"/>
          </a:xfrm>
          <a:prstGeom prst="rect">
            <a:avLst/>
          </a:prstGeom>
          <a:solidFill>
            <a:srgbClr val="444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EDEAEAD-9F3F-4184-A0B1-E8717EC7C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868" y="3798155"/>
            <a:ext cx="555621" cy="194596"/>
          </a:xfrm>
          <a:prstGeom prst="rect">
            <a:avLst/>
          </a:prstGeom>
          <a:solidFill>
            <a:srgbClr val="BBA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E1117D6-7DC5-438D-80BF-DB3D9306D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928" y="4081490"/>
            <a:ext cx="555621" cy="194596"/>
          </a:xfrm>
          <a:prstGeom prst="rect">
            <a:avLst/>
          </a:prstGeom>
          <a:solidFill>
            <a:srgbClr val="B44D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1333" dirty="0">
              <a:solidFill>
                <a:schemeClr val="bg1"/>
              </a:solidFill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50CC422B-C7D1-46F2-ADE8-D96C5091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90" y="4081490"/>
            <a:ext cx="556439" cy="194596"/>
          </a:xfrm>
          <a:prstGeom prst="rect">
            <a:avLst/>
          </a:prstGeom>
          <a:solidFill>
            <a:srgbClr val="565C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20AE68A-ECD8-430F-B89E-4E5C504B0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868" y="4081490"/>
            <a:ext cx="555621" cy="194596"/>
          </a:xfrm>
          <a:prstGeom prst="rect">
            <a:avLst/>
          </a:prstGeom>
          <a:solidFill>
            <a:srgbClr val="C3B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5CFAF71-95F8-42C6-903E-7D3838BC9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466" y="4353930"/>
            <a:ext cx="555621" cy="194596"/>
          </a:xfrm>
          <a:prstGeom prst="rect">
            <a:avLst/>
          </a:prstGeom>
          <a:solidFill>
            <a:srgbClr val="BC62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D041966-90FA-4580-9171-35785DF22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529" y="4353930"/>
            <a:ext cx="556439" cy="194596"/>
          </a:xfrm>
          <a:prstGeom prst="rect">
            <a:avLst/>
          </a:prstGeom>
          <a:solidFill>
            <a:srgbClr val="686B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59ABB72-EF84-49EC-BFB4-7A08C8222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407" y="4353930"/>
            <a:ext cx="555621" cy="194596"/>
          </a:xfrm>
          <a:prstGeom prst="rect">
            <a:avLst/>
          </a:prstGeom>
          <a:solidFill>
            <a:srgbClr val="CABB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91BCF50-EAB3-40AB-A39D-11845B50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928" y="4626415"/>
            <a:ext cx="555621" cy="194596"/>
          </a:xfrm>
          <a:prstGeom prst="rect">
            <a:avLst/>
          </a:prstGeom>
          <a:solidFill>
            <a:srgbClr val="C579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683B81C-F37D-47B0-BE40-1CCF9F0FE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90" y="4626415"/>
            <a:ext cx="556439" cy="194596"/>
          </a:xfrm>
          <a:prstGeom prst="rect">
            <a:avLst/>
          </a:prstGeom>
          <a:solidFill>
            <a:srgbClr val="7B7D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E9186E70-E17F-489B-8324-4C92B0B30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868" y="4626415"/>
            <a:ext cx="555621" cy="194596"/>
          </a:xfrm>
          <a:prstGeom prst="rect">
            <a:avLst/>
          </a:prstGeom>
          <a:solidFill>
            <a:srgbClr val="D2C5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950E150F-D192-4304-A7DC-EA10C1E63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928" y="4898877"/>
            <a:ext cx="555621" cy="194596"/>
          </a:xfrm>
          <a:prstGeom prst="rect">
            <a:avLst/>
          </a:prstGeom>
          <a:solidFill>
            <a:srgbClr val="CE8F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B1438CAA-226B-458F-BB20-4A045E445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90" y="4898877"/>
            <a:ext cx="556439" cy="194596"/>
          </a:xfrm>
          <a:prstGeom prst="rect">
            <a:avLst/>
          </a:prstGeom>
          <a:solidFill>
            <a:srgbClr val="8F8F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1F599D6-56C8-42BF-B00F-40771C3F7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868" y="4898877"/>
            <a:ext cx="555621" cy="194596"/>
          </a:xfrm>
          <a:prstGeom prst="rect">
            <a:avLst/>
          </a:prstGeom>
          <a:solidFill>
            <a:srgbClr val="D9CD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554E3B42-8B71-4CCB-A8B5-F240DF757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928" y="5171339"/>
            <a:ext cx="555621" cy="194596"/>
          </a:xfrm>
          <a:prstGeom prst="rect">
            <a:avLst/>
          </a:prstGeom>
          <a:solidFill>
            <a:srgbClr val="D8A6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CEF846EE-298B-49B6-982D-B19A72D0D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90" y="5171339"/>
            <a:ext cx="556439" cy="194596"/>
          </a:xfrm>
          <a:prstGeom prst="rect">
            <a:avLst/>
          </a:prstGeom>
          <a:solidFill>
            <a:srgbClr val="A4A3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67F44B76-1D4C-4241-8A4C-61BA85304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868" y="5171339"/>
            <a:ext cx="555621" cy="194596"/>
          </a:xfrm>
          <a:prstGeom prst="rect">
            <a:avLst/>
          </a:prstGeom>
          <a:solidFill>
            <a:srgbClr val="E1D7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EE1CACA6-944D-4491-B906-E295DF019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466" y="5443781"/>
            <a:ext cx="555621" cy="194596"/>
          </a:xfrm>
          <a:prstGeom prst="rect">
            <a:avLst/>
          </a:prstGeom>
          <a:solidFill>
            <a:srgbClr val="E1BC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3BC759D1-16B6-4F21-BBA9-0E8FEC98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529" y="5443781"/>
            <a:ext cx="556439" cy="194596"/>
          </a:xfrm>
          <a:prstGeom prst="rect">
            <a:avLst/>
          </a:prstGeom>
          <a:solidFill>
            <a:srgbClr val="B9B8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10F614D2-45E1-4C58-9C16-BA36616B5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407" y="5443781"/>
            <a:ext cx="555621" cy="194596"/>
          </a:xfrm>
          <a:prstGeom prst="rect">
            <a:avLst/>
          </a:prstGeom>
          <a:solidFill>
            <a:srgbClr val="E8E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2A8843A9-A559-440D-B59A-DEA5C2CDD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928" y="5716265"/>
            <a:ext cx="555621" cy="194596"/>
          </a:xfrm>
          <a:prstGeom prst="rect">
            <a:avLst/>
          </a:prstGeom>
          <a:solidFill>
            <a:srgbClr val="EBD2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64063A1B-4824-4ED5-ACA4-DA97AD6A5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90" y="5716265"/>
            <a:ext cx="556439" cy="194596"/>
          </a:xfrm>
          <a:prstGeom prst="rect">
            <a:avLst/>
          </a:prstGeom>
          <a:solidFill>
            <a:srgbClr val="D0CF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3D0BFE2B-0ADB-4263-98C5-9A43C0485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868" y="5716265"/>
            <a:ext cx="555621" cy="194596"/>
          </a:xfrm>
          <a:prstGeom prst="rect">
            <a:avLst/>
          </a:prstGeom>
          <a:solidFill>
            <a:srgbClr val="F0EB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9E201745-858F-42EB-BADD-4F1016A65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928" y="5988726"/>
            <a:ext cx="555621" cy="194596"/>
          </a:xfrm>
          <a:prstGeom prst="rect">
            <a:avLst/>
          </a:prstGeom>
          <a:solidFill>
            <a:srgbClr val="F4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C55F33BB-D6E7-4DDE-A24A-BD2709A58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90" y="5988726"/>
            <a:ext cx="556439" cy="194596"/>
          </a:xfrm>
          <a:prstGeom prst="rect">
            <a:avLst/>
          </a:prstGeom>
          <a:solidFill>
            <a:srgbClr val="E7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403B8397-3728-4E28-A5E1-84A2C4103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868" y="5988726"/>
            <a:ext cx="555621" cy="194596"/>
          </a:xfrm>
          <a:prstGeom prst="rect">
            <a:avLst/>
          </a:prstGeom>
          <a:solidFill>
            <a:srgbClr val="F7F4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0CF66F52-0D7C-4AC2-B842-129CC3E8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147" y="3147310"/>
            <a:ext cx="555621" cy="555775"/>
          </a:xfrm>
          <a:prstGeom prst="rect">
            <a:avLst/>
          </a:prstGeom>
          <a:solidFill>
            <a:srgbClr val="415A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2267" dirty="0"/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C730AA8B-8199-46A2-97B0-120CA1AAA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210" y="3147310"/>
            <a:ext cx="556439" cy="555775"/>
          </a:xfrm>
          <a:prstGeom prst="rect">
            <a:avLst/>
          </a:prstGeom>
          <a:solidFill>
            <a:srgbClr val="0069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29A6E7B4-2FAD-4AE7-9851-0D0F8E42D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090" y="3147310"/>
            <a:ext cx="555621" cy="555775"/>
          </a:xfrm>
          <a:prstGeom prst="rect">
            <a:avLst/>
          </a:prstGeom>
          <a:solidFill>
            <a:srgbClr val="50A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BC2961E5-2128-4D28-B173-85AF791C9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10" y="3798155"/>
            <a:ext cx="555621" cy="194595"/>
          </a:xfrm>
          <a:prstGeom prst="rect">
            <a:avLst/>
          </a:prstGeom>
          <a:solidFill>
            <a:srgbClr val="5566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131859CC-8A74-4268-84BF-1BED60B2F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673" y="3798155"/>
            <a:ext cx="556439" cy="194595"/>
          </a:xfrm>
          <a:prstGeom prst="rect">
            <a:avLst/>
          </a:prstGeom>
          <a:solidFill>
            <a:srgbClr val="197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B96DE28D-A2B4-4AE2-AAA1-8885F52B4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551" y="3798155"/>
            <a:ext cx="555621" cy="194595"/>
          </a:xfrm>
          <a:prstGeom prst="rect">
            <a:avLst/>
          </a:prstGeom>
          <a:solidFill>
            <a:srgbClr val="69B2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F4907A36-2DC4-436A-BB31-F1716E72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10" y="4081489"/>
            <a:ext cx="555621" cy="194595"/>
          </a:xfrm>
          <a:prstGeom prst="rect">
            <a:avLst/>
          </a:prstGeom>
          <a:solidFill>
            <a:srgbClr val="6A75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E686485B-3C42-41D7-9BFD-CB4F33FEE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673" y="4081489"/>
            <a:ext cx="556439" cy="194595"/>
          </a:xfrm>
          <a:prstGeom prst="rect">
            <a:avLst/>
          </a:prstGeom>
          <a:solidFill>
            <a:srgbClr val="3387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26EC1BD2-56DF-43E0-8751-888F577B3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551" y="4081489"/>
            <a:ext cx="555621" cy="194595"/>
          </a:xfrm>
          <a:prstGeom prst="rect">
            <a:avLst/>
          </a:prstGeom>
          <a:solidFill>
            <a:srgbClr val="7FBB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C4D4D530-3B61-4703-B08C-54010A7AF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147" y="4353929"/>
            <a:ext cx="555621" cy="194595"/>
          </a:xfrm>
          <a:prstGeom prst="rect">
            <a:avLst/>
          </a:prstGeom>
          <a:solidFill>
            <a:srgbClr val="7C84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DE5E799F-D351-4990-982A-9B5EFFF10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210" y="4353929"/>
            <a:ext cx="556439" cy="194595"/>
          </a:xfrm>
          <a:prstGeom prst="rect">
            <a:avLst/>
          </a:prstGeom>
          <a:solidFill>
            <a:srgbClr val="4C96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9490BBBB-5BAF-4738-AEC1-446B1D055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090" y="4353929"/>
            <a:ext cx="555621" cy="194595"/>
          </a:xfrm>
          <a:prstGeom prst="rect">
            <a:avLst/>
          </a:prstGeom>
          <a:solidFill>
            <a:srgbClr val="92C3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AC6D6D74-C833-4976-B3D2-00E20A79C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10" y="4626413"/>
            <a:ext cx="555621" cy="194595"/>
          </a:xfrm>
          <a:prstGeom prst="rect">
            <a:avLst/>
          </a:prstGeom>
          <a:solidFill>
            <a:srgbClr val="909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36F43402-AE0E-48DF-8CC1-4BE900E55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673" y="4626413"/>
            <a:ext cx="556439" cy="194595"/>
          </a:xfrm>
          <a:prstGeom prst="rect">
            <a:avLst/>
          </a:prstGeom>
          <a:solidFill>
            <a:srgbClr val="66A5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49" name="Rectangle 4">
            <a:extLst>
              <a:ext uri="{FF2B5EF4-FFF2-40B4-BE49-F238E27FC236}">
                <a16:creationId xmlns:a16="http://schemas.microsoft.com/office/drawing/2014/main" id="{432D19AF-2753-48C2-84EF-3A288F28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551" y="4626413"/>
            <a:ext cx="555621" cy="194595"/>
          </a:xfrm>
          <a:prstGeom prst="rect">
            <a:avLst/>
          </a:prstGeom>
          <a:solidFill>
            <a:srgbClr val="A4C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50" name="Rectangle 4">
            <a:extLst>
              <a:ext uri="{FF2B5EF4-FFF2-40B4-BE49-F238E27FC236}">
                <a16:creationId xmlns:a16="http://schemas.microsoft.com/office/drawing/2014/main" id="{1067F2D4-917B-467A-A2BF-45F523F14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10" y="4898876"/>
            <a:ext cx="555621" cy="194595"/>
          </a:xfrm>
          <a:prstGeom prst="rect">
            <a:avLst/>
          </a:prstGeom>
          <a:solidFill>
            <a:srgbClr val="A2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AA4CB7E3-0802-4A09-8F52-0D53AE384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673" y="4898876"/>
            <a:ext cx="556439" cy="194595"/>
          </a:xfrm>
          <a:prstGeom prst="rect">
            <a:avLst/>
          </a:prstGeom>
          <a:solidFill>
            <a:srgbClr val="7FB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7541BB95-0E34-4C6E-8E31-D1D81368C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551" y="4898876"/>
            <a:ext cx="555621" cy="194595"/>
          </a:xfrm>
          <a:prstGeom prst="rect">
            <a:avLst/>
          </a:prstGeom>
          <a:solidFill>
            <a:srgbClr val="B5D4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019DEE57-54BB-434C-9521-85B811004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10" y="5171339"/>
            <a:ext cx="555621" cy="194595"/>
          </a:xfrm>
          <a:prstGeom prst="rect">
            <a:avLst/>
          </a:prstGeom>
          <a:solidFill>
            <a:srgbClr val="B5B7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9CABA194-4E45-44C7-961F-86842D9BA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673" y="5171339"/>
            <a:ext cx="556439" cy="194595"/>
          </a:xfrm>
          <a:prstGeom prst="rect">
            <a:avLst/>
          </a:prstGeom>
          <a:solidFill>
            <a:srgbClr val="99C3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55" name="Rectangle 4">
            <a:extLst>
              <a:ext uri="{FF2B5EF4-FFF2-40B4-BE49-F238E27FC236}">
                <a16:creationId xmlns:a16="http://schemas.microsoft.com/office/drawing/2014/main" id="{95F982E1-DF90-41BD-8E84-70DA3D76D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551" y="5171339"/>
            <a:ext cx="555621" cy="194595"/>
          </a:xfrm>
          <a:prstGeom prst="rect">
            <a:avLst/>
          </a:prstGeom>
          <a:solidFill>
            <a:srgbClr val="C6D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23DAD16E-4883-4C40-95EF-8E934F096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147" y="5443781"/>
            <a:ext cx="555621" cy="194595"/>
          </a:xfrm>
          <a:prstGeom prst="rect">
            <a:avLst/>
          </a:prstGeom>
          <a:solidFill>
            <a:srgbClr val="C7C7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95701B94-7D77-4810-B27F-9254E8CCA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210" y="5443781"/>
            <a:ext cx="556439" cy="194595"/>
          </a:xfrm>
          <a:prstGeom prst="rect">
            <a:avLst/>
          </a:prstGeom>
          <a:solidFill>
            <a:srgbClr val="B2D2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58" name="Rectangle 4">
            <a:extLst>
              <a:ext uri="{FF2B5EF4-FFF2-40B4-BE49-F238E27FC236}">
                <a16:creationId xmlns:a16="http://schemas.microsoft.com/office/drawing/2014/main" id="{5F9F0471-0D47-4F44-8357-09743BDF7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090" y="5443781"/>
            <a:ext cx="555621" cy="194595"/>
          </a:xfrm>
          <a:prstGeom prst="rect">
            <a:avLst/>
          </a:prstGeom>
          <a:solidFill>
            <a:srgbClr val="D4E5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AAE7211F-7A01-491C-AC63-CD64D512C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10" y="5716263"/>
            <a:ext cx="555621" cy="194595"/>
          </a:xfrm>
          <a:prstGeom prst="rect">
            <a:avLst/>
          </a:prstGeom>
          <a:solidFill>
            <a:srgbClr val="DADA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60" name="Rectangle 4">
            <a:extLst>
              <a:ext uri="{FF2B5EF4-FFF2-40B4-BE49-F238E27FC236}">
                <a16:creationId xmlns:a16="http://schemas.microsoft.com/office/drawing/2014/main" id="{2EFA8CAF-914F-4946-A59A-BE9888AD8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673" y="5716263"/>
            <a:ext cx="556439" cy="194595"/>
          </a:xfrm>
          <a:prstGeom prst="rect">
            <a:avLst/>
          </a:prstGeom>
          <a:solidFill>
            <a:srgbClr val="CCE1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61" name="Rectangle 4">
            <a:extLst>
              <a:ext uri="{FF2B5EF4-FFF2-40B4-BE49-F238E27FC236}">
                <a16:creationId xmlns:a16="http://schemas.microsoft.com/office/drawing/2014/main" id="{A81B0992-7255-4338-B5D6-5B0B696D5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551" y="5716263"/>
            <a:ext cx="555621" cy="194595"/>
          </a:xfrm>
          <a:prstGeom prst="rect">
            <a:avLst/>
          </a:prstGeom>
          <a:solidFill>
            <a:srgbClr val="E3EE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22981A35-4919-4EFB-AD41-B6893A685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10" y="5988727"/>
            <a:ext cx="555621" cy="194595"/>
          </a:xfrm>
          <a:prstGeom prst="rect">
            <a:avLst/>
          </a:prstGeom>
          <a:solidFill>
            <a:srgbClr val="EDE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8C84C006-F08D-401A-A1F8-2A473E6CC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673" y="5988727"/>
            <a:ext cx="556439" cy="194595"/>
          </a:xfrm>
          <a:prstGeom prst="rect">
            <a:avLst/>
          </a:prstGeom>
          <a:solidFill>
            <a:srgbClr val="E5EE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64" name="Rectangle 4">
            <a:extLst>
              <a:ext uri="{FF2B5EF4-FFF2-40B4-BE49-F238E27FC236}">
                <a16:creationId xmlns:a16="http://schemas.microsoft.com/office/drawing/2014/main" id="{525508A3-18CA-4496-A7F8-64FF19121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551" y="5988727"/>
            <a:ext cx="555621" cy="194595"/>
          </a:xfrm>
          <a:prstGeom prst="rect">
            <a:avLst/>
          </a:prstGeom>
          <a:solidFill>
            <a:srgbClr val="F1F6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E9329B44-0519-4194-B6E2-36900A34D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990" y="3798155"/>
            <a:ext cx="555621" cy="194595"/>
          </a:xfrm>
          <a:prstGeom prst="rect">
            <a:avLst/>
          </a:prstGeom>
          <a:solidFill>
            <a:srgbClr val="91BF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1743F4CF-9BB1-45FB-8AAE-E37509680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990" y="4081489"/>
            <a:ext cx="555621" cy="194595"/>
          </a:xfrm>
          <a:prstGeom prst="rect">
            <a:avLst/>
          </a:prstGeom>
          <a:solidFill>
            <a:srgbClr val="A0C7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67" name="Rectangle 4">
            <a:extLst>
              <a:ext uri="{FF2B5EF4-FFF2-40B4-BE49-F238E27FC236}">
                <a16:creationId xmlns:a16="http://schemas.microsoft.com/office/drawing/2014/main" id="{EBEBDDF6-CCD6-4A82-9790-5EEA57573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530" y="4353929"/>
            <a:ext cx="555621" cy="194595"/>
          </a:xfrm>
          <a:prstGeom prst="rect">
            <a:avLst/>
          </a:prstGeom>
          <a:solidFill>
            <a:srgbClr val="ACC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DF8DE0A7-7A56-4A22-A617-91AB0033F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990" y="4626413"/>
            <a:ext cx="555621" cy="194595"/>
          </a:xfrm>
          <a:prstGeom prst="rect">
            <a:avLst/>
          </a:prstGeom>
          <a:solidFill>
            <a:srgbClr val="BAD5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9FF66406-513C-4B79-A5C0-6D5960224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990" y="4898876"/>
            <a:ext cx="555621" cy="194595"/>
          </a:xfrm>
          <a:prstGeom prst="rect">
            <a:avLst/>
          </a:prstGeom>
          <a:solidFill>
            <a:srgbClr val="C6DC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0" name="Rectangle 4">
            <a:extLst>
              <a:ext uri="{FF2B5EF4-FFF2-40B4-BE49-F238E27FC236}">
                <a16:creationId xmlns:a16="http://schemas.microsoft.com/office/drawing/2014/main" id="{FA7C955F-F397-41A7-BDF6-536B761DF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990" y="5171339"/>
            <a:ext cx="555621" cy="194595"/>
          </a:xfrm>
          <a:prstGeom prst="rect">
            <a:avLst/>
          </a:prstGeom>
          <a:solidFill>
            <a:srgbClr val="D6E6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1" name="Rectangle 4">
            <a:extLst>
              <a:ext uri="{FF2B5EF4-FFF2-40B4-BE49-F238E27FC236}">
                <a16:creationId xmlns:a16="http://schemas.microsoft.com/office/drawing/2014/main" id="{076C9E83-B00E-4715-99F3-AA38CCB74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530" y="5443781"/>
            <a:ext cx="555621" cy="194595"/>
          </a:xfrm>
          <a:prstGeom prst="rect">
            <a:avLst/>
          </a:prstGeom>
          <a:solidFill>
            <a:srgbClr val="DEEA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2" name="Rectangle 4">
            <a:extLst>
              <a:ext uri="{FF2B5EF4-FFF2-40B4-BE49-F238E27FC236}">
                <a16:creationId xmlns:a16="http://schemas.microsoft.com/office/drawing/2014/main" id="{14A6C307-CB72-4CEB-92FA-1B5A2184F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990" y="5716263"/>
            <a:ext cx="555621" cy="194595"/>
          </a:xfrm>
          <a:prstGeom prst="rect">
            <a:avLst/>
          </a:prstGeom>
          <a:solidFill>
            <a:srgbClr val="E9F1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3" name="Rectangle 4">
            <a:extLst>
              <a:ext uri="{FF2B5EF4-FFF2-40B4-BE49-F238E27FC236}">
                <a16:creationId xmlns:a16="http://schemas.microsoft.com/office/drawing/2014/main" id="{E2ECAC44-A337-413C-B021-2E8967814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990" y="5988727"/>
            <a:ext cx="555621" cy="194595"/>
          </a:xfrm>
          <a:prstGeom prst="rect">
            <a:avLst/>
          </a:prstGeom>
          <a:solidFill>
            <a:srgbClr val="F4F8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F4174EA8-1D21-4C1E-AB6A-0828BD0A6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591" y="3147310"/>
            <a:ext cx="555621" cy="555775"/>
          </a:xfrm>
          <a:prstGeom prst="rect">
            <a:avLst/>
          </a:prstGeom>
          <a:solidFill>
            <a:srgbClr val="7DA5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2267" dirty="0"/>
          </a:p>
        </p:txBody>
      </p:sp>
      <p:sp>
        <p:nvSpPr>
          <p:cNvPr id="75" name="Rectangle 4">
            <a:extLst>
              <a:ext uri="{FF2B5EF4-FFF2-40B4-BE49-F238E27FC236}">
                <a16:creationId xmlns:a16="http://schemas.microsoft.com/office/drawing/2014/main" id="{EE8A0CEB-A6C3-4516-B688-9D22DB92E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54" y="3798155"/>
            <a:ext cx="555621" cy="194595"/>
          </a:xfrm>
          <a:prstGeom prst="rect">
            <a:avLst/>
          </a:prstGeom>
          <a:solidFill>
            <a:srgbClr val="8AAE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6" name="Rectangle 4">
            <a:extLst>
              <a:ext uri="{FF2B5EF4-FFF2-40B4-BE49-F238E27FC236}">
                <a16:creationId xmlns:a16="http://schemas.microsoft.com/office/drawing/2014/main" id="{852F4818-C92F-479B-AE1C-F56126B5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54" y="4081489"/>
            <a:ext cx="555621" cy="194595"/>
          </a:xfrm>
          <a:prstGeom prst="rect">
            <a:avLst/>
          </a:prstGeom>
          <a:solidFill>
            <a:srgbClr val="97B7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0FB875C3-949A-4315-8926-159C1A3E0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591" y="4353929"/>
            <a:ext cx="555621" cy="194595"/>
          </a:xfrm>
          <a:prstGeom prst="rect">
            <a:avLst/>
          </a:prstGeom>
          <a:solidFill>
            <a:srgbClr val="A4C0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8" name="Rectangle 4">
            <a:extLst>
              <a:ext uri="{FF2B5EF4-FFF2-40B4-BE49-F238E27FC236}">
                <a16:creationId xmlns:a16="http://schemas.microsoft.com/office/drawing/2014/main" id="{1F0B8FF1-5795-4ACA-B69D-2BDAEC9D6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54" y="4626413"/>
            <a:ext cx="555621" cy="194595"/>
          </a:xfrm>
          <a:prstGeom prst="rect">
            <a:avLst/>
          </a:prstGeom>
          <a:solidFill>
            <a:srgbClr val="B1C9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79" name="Rectangle 4">
            <a:extLst>
              <a:ext uri="{FF2B5EF4-FFF2-40B4-BE49-F238E27FC236}">
                <a16:creationId xmlns:a16="http://schemas.microsoft.com/office/drawing/2014/main" id="{444ED1CE-89B3-4469-B0C2-462FB3486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54" y="4898876"/>
            <a:ext cx="555621" cy="194595"/>
          </a:xfrm>
          <a:prstGeom prst="rect">
            <a:avLst/>
          </a:prstGeom>
          <a:solidFill>
            <a:srgbClr val="BED2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0" name="Rectangle 4">
            <a:extLst>
              <a:ext uri="{FF2B5EF4-FFF2-40B4-BE49-F238E27FC236}">
                <a16:creationId xmlns:a16="http://schemas.microsoft.com/office/drawing/2014/main" id="{A6CCAB94-4411-4CA7-AB9F-29FF1003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54" y="5171339"/>
            <a:ext cx="555621" cy="194595"/>
          </a:xfrm>
          <a:prstGeom prst="rect">
            <a:avLst/>
          </a:prstGeom>
          <a:solidFill>
            <a:srgbClr val="CBD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1" name="Rectangle 4">
            <a:extLst>
              <a:ext uri="{FF2B5EF4-FFF2-40B4-BE49-F238E27FC236}">
                <a16:creationId xmlns:a16="http://schemas.microsoft.com/office/drawing/2014/main" id="{9B4E1EA7-1A6B-472F-BF1A-552F80D40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591" y="5443781"/>
            <a:ext cx="555621" cy="194595"/>
          </a:xfrm>
          <a:prstGeom prst="rect">
            <a:avLst/>
          </a:prstGeom>
          <a:solidFill>
            <a:srgbClr val="D8E4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1695BF8F-D73E-42FB-83E5-C9CED6B26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54" y="5716263"/>
            <a:ext cx="555621" cy="194595"/>
          </a:xfrm>
          <a:prstGeom prst="rect">
            <a:avLst/>
          </a:prstGeom>
          <a:solidFill>
            <a:srgbClr val="E5ED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3" name="Rectangle 4">
            <a:extLst>
              <a:ext uri="{FF2B5EF4-FFF2-40B4-BE49-F238E27FC236}">
                <a16:creationId xmlns:a16="http://schemas.microsoft.com/office/drawing/2014/main" id="{4E4A2D74-2AD1-4ED0-A7C0-CDD4C78AB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54" y="5988727"/>
            <a:ext cx="555621" cy="194595"/>
          </a:xfrm>
          <a:prstGeom prst="rect">
            <a:avLst/>
          </a:prstGeom>
          <a:solidFill>
            <a:srgbClr val="F2F6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C8E77816-F162-40F5-9CF2-2D5F39320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168" y="3147310"/>
            <a:ext cx="555621" cy="555775"/>
          </a:xfrm>
          <a:prstGeom prst="rect">
            <a:avLst/>
          </a:prstGeom>
          <a:solidFill>
            <a:srgbClr val="326E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5" name="Rectangle 4">
            <a:extLst>
              <a:ext uri="{FF2B5EF4-FFF2-40B4-BE49-F238E27FC236}">
                <a16:creationId xmlns:a16="http://schemas.microsoft.com/office/drawing/2014/main" id="{9238FBB4-EC92-4D34-8EA7-01731312D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630" y="3798155"/>
            <a:ext cx="555621" cy="194595"/>
          </a:xfrm>
          <a:prstGeom prst="rect">
            <a:avLst/>
          </a:prstGeom>
          <a:solidFill>
            <a:srgbClr val="4A78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6" name="Rectangle 4">
            <a:extLst>
              <a:ext uri="{FF2B5EF4-FFF2-40B4-BE49-F238E27FC236}">
                <a16:creationId xmlns:a16="http://schemas.microsoft.com/office/drawing/2014/main" id="{08BD6642-BFBA-41EC-8B21-7AF60855E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630" y="4081489"/>
            <a:ext cx="555621" cy="194595"/>
          </a:xfrm>
          <a:prstGeom prst="rect">
            <a:avLst/>
          </a:prstGeom>
          <a:solidFill>
            <a:srgbClr val="6184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7" name="Rectangle 4">
            <a:extLst>
              <a:ext uri="{FF2B5EF4-FFF2-40B4-BE49-F238E27FC236}">
                <a16:creationId xmlns:a16="http://schemas.microsoft.com/office/drawing/2014/main" id="{89276741-2E49-4A50-8CF0-0E821EE6A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168" y="4353929"/>
            <a:ext cx="555621" cy="194595"/>
          </a:xfrm>
          <a:prstGeom prst="rect">
            <a:avLst/>
          </a:prstGeom>
          <a:solidFill>
            <a:srgbClr val="7590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8" name="Rectangle 4">
            <a:extLst>
              <a:ext uri="{FF2B5EF4-FFF2-40B4-BE49-F238E27FC236}">
                <a16:creationId xmlns:a16="http://schemas.microsoft.com/office/drawing/2014/main" id="{DA39A3C9-8D5E-4855-BBF2-1DDE41E79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630" y="4626413"/>
            <a:ext cx="555621" cy="194595"/>
          </a:xfrm>
          <a:prstGeom prst="rect">
            <a:avLst/>
          </a:prstGeom>
          <a:solidFill>
            <a:srgbClr val="909F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89" name="Rectangle 4">
            <a:extLst>
              <a:ext uri="{FF2B5EF4-FFF2-40B4-BE49-F238E27FC236}">
                <a16:creationId xmlns:a16="http://schemas.microsoft.com/office/drawing/2014/main" id="{D57498BE-D5C4-4B38-9229-D37D397FD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630" y="4898876"/>
            <a:ext cx="555621" cy="194595"/>
          </a:xfrm>
          <a:prstGeom prst="rect">
            <a:avLst/>
          </a:prstGeom>
          <a:solidFill>
            <a:srgbClr val="9DAD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90" name="Rectangle 4">
            <a:extLst>
              <a:ext uri="{FF2B5EF4-FFF2-40B4-BE49-F238E27FC236}">
                <a16:creationId xmlns:a16="http://schemas.microsoft.com/office/drawing/2014/main" id="{C347C5AB-1385-4BBA-907D-7CFCE7DFB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630" y="5171339"/>
            <a:ext cx="555621" cy="194595"/>
          </a:xfrm>
          <a:prstGeom prst="rect">
            <a:avLst/>
          </a:prstGeom>
          <a:solidFill>
            <a:srgbClr val="B1B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91" name="Rectangle 4">
            <a:extLst>
              <a:ext uri="{FF2B5EF4-FFF2-40B4-BE49-F238E27FC236}">
                <a16:creationId xmlns:a16="http://schemas.microsoft.com/office/drawing/2014/main" id="{31B38BCD-8979-490B-A2AE-012D2B247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168" y="5443781"/>
            <a:ext cx="555621" cy="194595"/>
          </a:xfrm>
          <a:prstGeom prst="rect">
            <a:avLst/>
          </a:prstGeom>
          <a:solidFill>
            <a:srgbClr val="C4CC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92" name="Rectangle 4">
            <a:extLst>
              <a:ext uri="{FF2B5EF4-FFF2-40B4-BE49-F238E27FC236}">
                <a16:creationId xmlns:a16="http://schemas.microsoft.com/office/drawing/2014/main" id="{B10C78E7-5825-4387-9236-E97A37075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630" y="5716263"/>
            <a:ext cx="555621" cy="194595"/>
          </a:xfrm>
          <a:prstGeom prst="rect">
            <a:avLst/>
          </a:prstGeom>
          <a:solidFill>
            <a:srgbClr val="D8DD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93" name="Rectangle 4">
            <a:extLst>
              <a:ext uri="{FF2B5EF4-FFF2-40B4-BE49-F238E27FC236}">
                <a16:creationId xmlns:a16="http://schemas.microsoft.com/office/drawing/2014/main" id="{349C5767-CBEE-410E-A579-1AEDF2656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630" y="5988727"/>
            <a:ext cx="555621" cy="194595"/>
          </a:xfrm>
          <a:prstGeom prst="rect">
            <a:avLst/>
          </a:prstGeom>
          <a:solidFill>
            <a:srgbClr val="EBED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94" name="Rectangle 4">
            <a:extLst>
              <a:ext uri="{FF2B5EF4-FFF2-40B4-BE49-F238E27FC236}">
                <a16:creationId xmlns:a16="http://schemas.microsoft.com/office/drawing/2014/main" id="{9F9EB9F1-A661-4ABA-B3C5-F5CFE2E22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898" y="3147309"/>
            <a:ext cx="555621" cy="555775"/>
          </a:xfrm>
          <a:prstGeom prst="rect">
            <a:avLst/>
          </a:prstGeom>
          <a:solidFill>
            <a:srgbClr val="C850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95" name="Rectangle 4">
            <a:extLst>
              <a:ext uri="{FF2B5EF4-FFF2-40B4-BE49-F238E27FC236}">
                <a16:creationId xmlns:a16="http://schemas.microsoft.com/office/drawing/2014/main" id="{3C39BA9A-A023-441C-9BC3-45C24A28B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958" y="3147309"/>
            <a:ext cx="556439" cy="555775"/>
          </a:xfrm>
          <a:prstGeom prst="rect">
            <a:avLst/>
          </a:prstGeom>
          <a:solidFill>
            <a:srgbClr val="AF6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2267" dirty="0"/>
          </a:p>
        </p:txBody>
      </p:sp>
      <p:sp>
        <p:nvSpPr>
          <p:cNvPr id="96" name="Rectangle 4">
            <a:extLst>
              <a:ext uri="{FF2B5EF4-FFF2-40B4-BE49-F238E27FC236}">
                <a16:creationId xmlns:a16="http://schemas.microsoft.com/office/drawing/2014/main" id="{FFF5A8C6-0F78-4E1E-86F8-D98ED9091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9839" y="3147309"/>
            <a:ext cx="555621" cy="555775"/>
          </a:xfrm>
          <a:prstGeom prst="rect">
            <a:avLst/>
          </a:prstGeom>
          <a:solidFill>
            <a:srgbClr val="B4A0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2267" dirty="0"/>
          </a:p>
        </p:txBody>
      </p:sp>
      <p:sp>
        <p:nvSpPr>
          <p:cNvPr id="97" name="Rectangle 4">
            <a:extLst>
              <a:ext uri="{FF2B5EF4-FFF2-40B4-BE49-F238E27FC236}">
                <a16:creationId xmlns:a16="http://schemas.microsoft.com/office/drawing/2014/main" id="{92C49516-0458-4C46-ADB4-AA375E417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359" y="3798155"/>
            <a:ext cx="555621" cy="194596"/>
          </a:xfrm>
          <a:prstGeom prst="rect">
            <a:avLst/>
          </a:prstGeom>
          <a:solidFill>
            <a:srgbClr val="CD61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1333" dirty="0">
              <a:solidFill>
                <a:schemeClr val="bg1"/>
              </a:solidFill>
            </a:endParaRPr>
          </a:p>
        </p:txBody>
      </p:sp>
      <p:sp>
        <p:nvSpPr>
          <p:cNvPr id="98" name="Rectangle 4">
            <a:extLst>
              <a:ext uri="{FF2B5EF4-FFF2-40B4-BE49-F238E27FC236}">
                <a16:creationId xmlns:a16="http://schemas.microsoft.com/office/drawing/2014/main" id="{01C64E58-4BDA-452A-A19D-B19DDF4F9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422" y="3798155"/>
            <a:ext cx="556439" cy="194596"/>
          </a:xfrm>
          <a:prstGeom prst="rect">
            <a:avLst/>
          </a:prstGeom>
          <a:solidFill>
            <a:srgbClr val="B77D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99" name="Rectangle 4">
            <a:extLst>
              <a:ext uri="{FF2B5EF4-FFF2-40B4-BE49-F238E27FC236}">
                <a16:creationId xmlns:a16="http://schemas.microsoft.com/office/drawing/2014/main" id="{F9CCDD41-0174-49B6-938C-DA38DA070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300" y="3798155"/>
            <a:ext cx="555621" cy="194596"/>
          </a:xfrm>
          <a:prstGeom prst="rect">
            <a:avLst/>
          </a:prstGeom>
          <a:solidFill>
            <a:srgbClr val="BBA8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00" name="Rectangle 4">
            <a:extLst>
              <a:ext uri="{FF2B5EF4-FFF2-40B4-BE49-F238E27FC236}">
                <a16:creationId xmlns:a16="http://schemas.microsoft.com/office/drawing/2014/main" id="{75AC9063-4C23-4F82-91E0-62EBA11BA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359" y="4081490"/>
            <a:ext cx="555621" cy="194596"/>
          </a:xfrm>
          <a:prstGeom prst="rect">
            <a:avLst/>
          </a:prstGeom>
          <a:solidFill>
            <a:srgbClr val="D27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1333" dirty="0">
              <a:solidFill>
                <a:schemeClr val="bg1"/>
              </a:solidFill>
            </a:endParaRPr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B3E1186B-6879-4334-8F18-45D4D4EA8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422" y="4081490"/>
            <a:ext cx="556439" cy="194596"/>
          </a:xfrm>
          <a:prstGeom prst="rect">
            <a:avLst/>
          </a:prstGeom>
          <a:solidFill>
            <a:srgbClr val="BF8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02" name="Rectangle 4">
            <a:extLst>
              <a:ext uri="{FF2B5EF4-FFF2-40B4-BE49-F238E27FC236}">
                <a16:creationId xmlns:a16="http://schemas.microsoft.com/office/drawing/2014/main" id="{9674ED8B-F036-4A4E-B4D9-E0D86226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300" y="4081490"/>
            <a:ext cx="555621" cy="194596"/>
          </a:xfrm>
          <a:prstGeom prst="rect">
            <a:avLst/>
          </a:prstGeom>
          <a:solidFill>
            <a:srgbClr val="C3B2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03" name="Rectangle 4">
            <a:extLst>
              <a:ext uri="{FF2B5EF4-FFF2-40B4-BE49-F238E27FC236}">
                <a16:creationId xmlns:a16="http://schemas.microsoft.com/office/drawing/2014/main" id="{5897B579-E7B4-4A6E-A976-EE9A343D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898" y="4353930"/>
            <a:ext cx="555621" cy="194596"/>
          </a:xfrm>
          <a:prstGeom prst="rect">
            <a:avLst/>
          </a:prstGeom>
          <a:solidFill>
            <a:srgbClr val="D885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104" name="Rectangle 4">
            <a:extLst>
              <a:ext uri="{FF2B5EF4-FFF2-40B4-BE49-F238E27FC236}">
                <a16:creationId xmlns:a16="http://schemas.microsoft.com/office/drawing/2014/main" id="{2C83B20A-F24C-4690-88A2-2837BA8B5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958" y="4353930"/>
            <a:ext cx="556439" cy="194596"/>
          </a:xfrm>
          <a:prstGeom prst="rect">
            <a:avLst/>
          </a:prstGeom>
          <a:solidFill>
            <a:srgbClr val="C69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F22E2E67-620B-4EA5-8C23-7913E57A9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9839" y="4353930"/>
            <a:ext cx="555621" cy="194596"/>
          </a:xfrm>
          <a:prstGeom prst="rect">
            <a:avLst/>
          </a:prstGeom>
          <a:solidFill>
            <a:srgbClr val="CAB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06" name="Rectangle 4">
            <a:extLst>
              <a:ext uri="{FF2B5EF4-FFF2-40B4-BE49-F238E27FC236}">
                <a16:creationId xmlns:a16="http://schemas.microsoft.com/office/drawing/2014/main" id="{AB7681F0-97E1-4368-902A-FCDA3B447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359" y="4626415"/>
            <a:ext cx="555621" cy="194596"/>
          </a:xfrm>
          <a:prstGeom prst="rect">
            <a:avLst/>
          </a:prstGeom>
          <a:solidFill>
            <a:srgbClr val="DE98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107" name="Rectangle 4">
            <a:extLst>
              <a:ext uri="{FF2B5EF4-FFF2-40B4-BE49-F238E27FC236}">
                <a16:creationId xmlns:a16="http://schemas.microsoft.com/office/drawing/2014/main" id="{50632B66-5B34-4534-B3ED-FBEC4387F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422" y="4626415"/>
            <a:ext cx="556439" cy="194596"/>
          </a:xfrm>
          <a:prstGeom prst="rect">
            <a:avLst/>
          </a:prstGeom>
          <a:solidFill>
            <a:srgbClr val="CFAA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08" name="Rectangle 4">
            <a:extLst>
              <a:ext uri="{FF2B5EF4-FFF2-40B4-BE49-F238E27FC236}">
                <a16:creationId xmlns:a16="http://schemas.microsoft.com/office/drawing/2014/main" id="{CBA04C2B-DEE7-4F1F-8ABB-C77568CEB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300" y="4626415"/>
            <a:ext cx="555621" cy="194596"/>
          </a:xfrm>
          <a:prstGeom prst="rect">
            <a:avLst/>
          </a:prstGeom>
          <a:solidFill>
            <a:srgbClr val="D2C4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09" name="Rectangle 4">
            <a:extLst>
              <a:ext uri="{FF2B5EF4-FFF2-40B4-BE49-F238E27FC236}">
                <a16:creationId xmlns:a16="http://schemas.microsoft.com/office/drawing/2014/main" id="{F25CA11B-15AD-4341-9623-F5ED7EE00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359" y="4898877"/>
            <a:ext cx="555621" cy="194596"/>
          </a:xfrm>
          <a:prstGeom prst="rect">
            <a:avLst/>
          </a:prstGeom>
          <a:solidFill>
            <a:srgbClr val="E3AA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110" name="Rectangle 4">
            <a:extLst>
              <a:ext uri="{FF2B5EF4-FFF2-40B4-BE49-F238E27FC236}">
                <a16:creationId xmlns:a16="http://schemas.microsoft.com/office/drawing/2014/main" id="{29BCCBBB-DDF1-4239-BC83-54BDBAC9D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422" y="4898877"/>
            <a:ext cx="556439" cy="194596"/>
          </a:xfrm>
          <a:prstGeom prst="rect">
            <a:avLst/>
          </a:prstGeom>
          <a:solidFill>
            <a:srgbClr val="D6B8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11" name="Rectangle 4">
            <a:extLst>
              <a:ext uri="{FF2B5EF4-FFF2-40B4-BE49-F238E27FC236}">
                <a16:creationId xmlns:a16="http://schemas.microsoft.com/office/drawing/2014/main" id="{39C72A71-C02D-4AE7-8E10-47828BFF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300" y="4898877"/>
            <a:ext cx="555621" cy="194596"/>
          </a:xfrm>
          <a:prstGeom prst="rect">
            <a:avLst/>
          </a:prstGeom>
          <a:solidFill>
            <a:srgbClr val="D9CE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12" name="Rectangle 4">
            <a:extLst>
              <a:ext uri="{FF2B5EF4-FFF2-40B4-BE49-F238E27FC236}">
                <a16:creationId xmlns:a16="http://schemas.microsoft.com/office/drawing/2014/main" id="{54E024B9-6ED0-4642-BAD1-081132E18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359" y="5171339"/>
            <a:ext cx="555621" cy="194596"/>
          </a:xfrm>
          <a:prstGeom prst="rect">
            <a:avLst/>
          </a:prstGeom>
          <a:solidFill>
            <a:srgbClr val="E9BB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D40C669C-CBF1-4D8D-8E65-D827A8FE8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422" y="5171339"/>
            <a:ext cx="556439" cy="194596"/>
          </a:xfrm>
          <a:prstGeom prst="rect">
            <a:avLst/>
          </a:prstGeom>
          <a:solidFill>
            <a:srgbClr val="DEC7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14" name="Rectangle 4">
            <a:extLst>
              <a:ext uri="{FF2B5EF4-FFF2-40B4-BE49-F238E27FC236}">
                <a16:creationId xmlns:a16="http://schemas.microsoft.com/office/drawing/2014/main" id="{1C07A86F-9E31-4D90-B4E0-B3E8B7FAF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300" y="5171339"/>
            <a:ext cx="555621" cy="194596"/>
          </a:xfrm>
          <a:prstGeom prst="rect">
            <a:avLst/>
          </a:prstGeom>
          <a:solidFill>
            <a:srgbClr val="E1D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15" name="Rectangle 4">
            <a:extLst>
              <a:ext uri="{FF2B5EF4-FFF2-40B4-BE49-F238E27FC236}">
                <a16:creationId xmlns:a16="http://schemas.microsoft.com/office/drawing/2014/main" id="{A6FA42F7-B637-4846-9D85-2CC99E709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898" y="5443781"/>
            <a:ext cx="555621" cy="194596"/>
          </a:xfrm>
          <a:prstGeom prst="rect">
            <a:avLst/>
          </a:prstGeom>
          <a:solidFill>
            <a:srgbClr val="EFC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F6E4AC00-4662-47E0-9CF8-2FEB6E88A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958" y="5443781"/>
            <a:ext cx="556439" cy="194596"/>
          </a:xfrm>
          <a:prstGeom prst="rect">
            <a:avLst/>
          </a:prstGeom>
          <a:solidFill>
            <a:srgbClr val="E6D5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17" name="Rectangle 4">
            <a:extLst>
              <a:ext uri="{FF2B5EF4-FFF2-40B4-BE49-F238E27FC236}">
                <a16:creationId xmlns:a16="http://schemas.microsoft.com/office/drawing/2014/main" id="{C4CB2D61-C62D-43A2-84FC-6AF7160D0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9839" y="5443781"/>
            <a:ext cx="555621" cy="194596"/>
          </a:xfrm>
          <a:prstGeom prst="rect">
            <a:avLst/>
          </a:prstGeom>
          <a:solidFill>
            <a:srgbClr val="E8E2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18" name="Rectangle 4">
            <a:extLst>
              <a:ext uri="{FF2B5EF4-FFF2-40B4-BE49-F238E27FC236}">
                <a16:creationId xmlns:a16="http://schemas.microsoft.com/office/drawing/2014/main" id="{AA7B7E24-CC39-4543-A2EC-94292BF87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359" y="5716265"/>
            <a:ext cx="555621" cy="194596"/>
          </a:xfrm>
          <a:prstGeom prst="rect">
            <a:avLst/>
          </a:prstGeom>
          <a:solidFill>
            <a:srgbClr val="F5DE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119" name="Rectangle 4">
            <a:extLst>
              <a:ext uri="{FF2B5EF4-FFF2-40B4-BE49-F238E27FC236}">
                <a16:creationId xmlns:a16="http://schemas.microsoft.com/office/drawing/2014/main" id="{76CC4F78-A4EE-4A27-A76B-686B9B19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422" y="5716265"/>
            <a:ext cx="556439" cy="194596"/>
          </a:xfrm>
          <a:prstGeom prst="rect">
            <a:avLst/>
          </a:prstGeom>
          <a:solidFill>
            <a:srgbClr val="EEE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20" name="Rectangle 4">
            <a:extLst>
              <a:ext uri="{FF2B5EF4-FFF2-40B4-BE49-F238E27FC236}">
                <a16:creationId xmlns:a16="http://schemas.microsoft.com/office/drawing/2014/main" id="{A8E8BDE2-EF7E-44AE-A673-D540744E9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300" y="5716265"/>
            <a:ext cx="555621" cy="194596"/>
          </a:xfrm>
          <a:prstGeom prst="rect">
            <a:avLst/>
          </a:prstGeom>
          <a:solidFill>
            <a:srgbClr val="F0EC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21" name="Rectangle 4">
            <a:extLst>
              <a:ext uri="{FF2B5EF4-FFF2-40B4-BE49-F238E27FC236}">
                <a16:creationId xmlns:a16="http://schemas.microsoft.com/office/drawing/2014/main" id="{65C5C5C1-6BD9-4031-A48C-C73ABA668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359" y="5988726"/>
            <a:ext cx="555621" cy="194596"/>
          </a:xfrm>
          <a:prstGeom prst="rect">
            <a:avLst/>
          </a:prstGeom>
          <a:solidFill>
            <a:srgbClr val="FAED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34950" indent="-231775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608013" indent="-369888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8953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316163" indent="-290513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733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305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877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44963" indent="-290513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3867" dirty="0">
              <a:solidFill>
                <a:schemeClr val="bg1"/>
              </a:solidFill>
            </a:endParaRPr>
          </a:p>
        </p:txBody>
      </p:sp>
      <p:sp>
        <p:nvSpPr>
          <p:cNvPr id="122" name="Rectangle 4">
            <a:extLst>
              <a:ext uri="{FF2B5EF4-FFF2-40B4-BE49-F238E27FC236}">
                <a16:creationId xmlns:a16="http://schemas.microsoft.com/office/drawing/2014/main" id="{D892B458-A9D7-4512-975D-BFD9ADDAC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422" y="5988726"/>
            <a:ext cx="556439" cy="194596"/>
          </a:xfrm>
          <a:prstGeom prst="rect">
            <a:avLst/>
          </a:prstGeom>
          <a:solidFill>
            <a:srgbClr val="F7F1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23" name="Rectangle 4">
            <a:extLst>
              <a:ext uri="{FF2B5EF4-FFF2-40B4-BE49-F238E27FC236}">
                <a16:creationId xmlns:a16="http://schemas.microsoft.com/office/drawing/2014/main" id="{C8867330-4DAB-470F-811B-806E3CB32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300" y="5988726"/>
            <a:ext cx="555621" cy="194596"/>
          </a:xfrm>
          <a:prstGeom prst="rect">
            <a:avLst/>
          </a:prstGeom>
          <a:solidFill>
            <a:srgbClr val="F8F5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24" name="Rectangle 4">
            <a:extLst>
              <a:ext uri="{FF2B5EF4-FFF2-40B4-BE49-F238E27FC236}">
                <a16:creationId xmlns:a16="http://schemas.microsoft.com/office/drawing/2014/main" id="{91EF251A-3B07-41EE-895A-6A348098A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279" y="3147309"/>
            <a:ext cx="555621" cy="555775"/>
          </a:xfrm>
          <a:prstGeom prst="rect">
            <a:avLst/>
          </a:prstGeom>
          <a:solidFill>
            <a:srgbClr val="D7B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25" name="Rectangle 4">
            <a:extLst>
              <a:ext uri="{FF2B5EF4-FFF2-40B4-BE49-F238E27FC236}">
                <a16:creationId xmlns:a16="http://schemas.microsoft.com/office/drawing/2014/main" id="{D7BACCD3-4D47-4B5E-871E-DBE3E3738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739" y="3798155"/>
            <a:ext cx="555621" cy="194596"/>
          </a:xfrm>
          <a:prstGeom prst="rect">
            <a:avLst/>
          </a:prstGeom>
          <a:solidFill>
            <a:srgbClr val="DBBB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26" name="Rectangle 4">
            <a:extLst>
              <a:ext uri="{FF2B5EF4-FFF2-40B4-BE49-F238E27FC236}">
                <a16:creationId xmlns:a16="http://schemas.microsoft.com/office/drawing/2014/main" id="{1DC0B771-1102-45CA-A6D7-37F84E40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739" y="4081490"/>
            <a:ext cx="555621" cy="194596"/>
          </a:xfrm>
          <a:prstGeom prst="rect">
            <a:avLst/>
          </a:prstGeom>
          <a:solidFill>
            <a:srgbClr val="E0C3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27" name="Rectangle 4">
            <a:extLst>
              <a:ext uri="{FF2B5EF4-FFF2-40B4-BE49-F238E27FC236}">
                <a16:creationId xmlns:a16="http://schemas.microsoft.com/office/drawing/2014/main" id="{0B09DA0B-B40C-4636-AFAF-0E3042F18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279" y="4353930"/>
            <a:ext cx="555621" cy="194596"/>
          </a:xfrm>
          <a:prstGeom prst="rect">
            <a:avLst/>
          </a:prstGeom>
          <a:solidFill>
            <a:srgbClr val="E4CA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28" name="Rectangle 4">
            <a:extLst>
              <a:ext uri="{FF2B5EF4-FFF2-40B4-BE49-F238E27FC236}">
                <a16:creationId xmlns:a16="http://schemas.microsoft.com/office/drawing/2014/main" id="{EDBF848F-1767-490E-8B79-5B47111A8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739" y="4626415"/>
            <a:ext cx="555621" cy="194596"/>
          </a:xfrm>
          <a:prstGeom prst="rect">
            <a:avLst/>
          </a:prstGeom>
          <a:solidFill>
            <a:srgbClr val="E8D2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29" name="Rectangle 4">
            <a:extLst>
              <a:ext uri="{FF2B5EF4-FFF2-40B4-BE49-F238E27FC236}">
                <a16:creationId xmlns:a16="http://schemas.microsoft.com/office/drawing/2014/main" id="{C820DB23-6FF9-469F-A324-288A5EFC9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739" y="4898877"/>
            <a:ext cx="555621" cy="194596"/>
          </a:xfrm>
          <a:prstGeom prst="rect">
            <a:avLst/>
          </a:prstGeom>
          <a:solidFill>
            <a:srgbClr val="EBD9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30" name="Rectangle 4">
            <a:extLst>
              <a:ext uri="{FF2B5EF4-FFF2-40B4-BE49-F238E27FC236}">
                <a16:creationId xmlns:a16="http://schemas.microsoft.com/office/drawing/2014/main" id="{EF8F8B14-7A7A-4790-B625-A6D64AFCE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739" y="5171339"/>
            <a:ext cx="555621" cy="194596"/>
          </a:xfrm>
          <a:prstGeom prst="rect">
            <a:avLst/>
          </a:prstGeom>
          <a:solidFill>
            <a:srgbClr val="EFE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31" name="Rectangle 4">
            <a:extLst>
              <a:ext uri="{FF2B5EF4-FFF2-40B4-BE49-F238E27FC236}">
                <a16:creationId xmlns:a16="http://schemas.microsoft.com/office/drawing/2014/main" id="{325E0EBC-F5F3-40F2-8CBF-44DB8F76A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279" y="5443781"/>
            <a:ext cx="555621" cy="194596"/>
          </a:xfrm>
          <a:prstGeom prst="rect">
            <a:avLst/>
          </a:prstGeom>
          <a:solidFill>
            <a:srgbClr val="F3E8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32" name="Rectangle 4">
            <a:extLst>
              <a:ext uri="{FF2B5EF4-FFF2-40B4-BE49-F238E27FC236}">
                <a16:creationId xmlns:a16="http://schemas.microsoft.com/office/drawing/2014/main" id="{2A8B8441-65DB-4CC4-A94E-187056EF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739" y="5716265"/>
            <a:ext cx="555621" cy="194596"/>
          </a:xfrm>
          <a:prstGeom prst="rect">
            <a:avLst/>
          </a:prstGeom>
          <a:solidFill>
            <a:srgbClr val="F7F0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33" name="Rectangle 4">
            <a:extLst>
              <a:ext uri="{FF2B5EF4-FFF2-40B4-BE49-F238E27FC236}">
                <a16:creationId xmlns:a16="http://schemas.microsoft.com/office/drawing/2014/main" id="{8B2DD992-248A-484F-AC67-93928BEBE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739" y="5988726"/>
            <a:ext cx="555621" cy="194596"/>
          </a:xfrm>
          <a:prstGeom prst="rect">
            <a:avLst/>
          </a:prstGeom>
          <a:solidFill>
            <a:srgbClr val="FBF7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34" name="Rectangle 4">
            <a:extLst>
              <a:ext uri="{FF2B5EF4-FFF2-40B4-BE49-F238E27FC236}">
                <a16:creationId xmlns:a16="http://schemas.microsoft.com/office/drawing/2014/main" id="{4A13E902-79A2-4DA4-BB70-125972C6F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340" y="3147309"/>
            <a:ext cx="555621" cy="555775"/>
          </a:xfrm>
          <a:prstGeom prst="rect">
            <a:avLst/>
          </a:prstGeom>
          <a:solidFill>
            <a:srgbClr val="D29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35" name="Rectangle 4">
            <a:extLst>
              <a:ext uri="{FF2B5EF4-FFF2-40B4-BE49-F238E27FC236}">
                <a16:creationId xmlns:a16="http://schemas.microsoft.com/office/drawing/2014/main" id="{16F95A4D-EFDD-4B30-B4B8-F12E4CD4D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803" y="3798155"/>
            <a:ext cx="555621" cy="194596"/>
          </a:xfrm>
          <a:prstGeom prst="rect">
            <a:avLst/>
          </a:prstGeom>
          <a:solidFill>
            <a:srgbClr val="D69F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36" name="Rectangle 4">
            <a:extLst>
              <a:ext uri="{FF2B5EF4-FFF2-40B4-BE49-F238E27FC236}">
                <a16:creationId xmlns:a16="http://schemas.microsoft.com/office/drawing/2014/main" id="{7B53BD97-BBE1-4B2F-AD21-1424709E6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803" y="4081490"/>
            <a:ext cx="555621" cy="194596"/>
          </a:xfrm>
          <a:prstGeom prst="rect">
            <a:avLst/>
          </a:prstGeom>
          <a:solidFill>
            <a:srgbClr val="DCAA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37" name="Rectangle 4">
            <a:extLst>
              <a:ext uri="{FF2B5EF4-FFF2-40B4-BE49-F238E27FC236}">
                <a16:creationId xmlns:a16="http://schemas.microsoft.com/office/drawing/2014/main" id="{94F0402F-DCD7-4914-81C2-61D90533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340" y="4353930"/>
            <a:ext cx="555621" cy="194596"/>
          </a:xfrm>
          <a:prstGeom prst="rect">
            <a:avLst/>
          </a:prstGeom>
          <a:solidFill>
            <a:srgbClr val="E0B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38" name="Rectangle 4">
            <a:extLst>
              <a:ext uri="{FF2B5EF4-FFF2-40B4-BE49-F238E27FC236}">
                <a16:creationId xmlns:a16="http://schemas.microsoft.com/office/drawing/2014/main" id="{56102754-D6D8-4528-AC10-9513B9599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803" y="4626415"/>
            <a:ext cx="555621" cy="194596"/>
          </a:xfrm>
          <a:prstGeom prst="rect">
            <a:avLst/>
          </a:prstGeom>
          <a:solidFill>
            <a:srgbClr val="E5BE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39" name="Rectangle 4">
            <a:extLst>
              <a:ext uri="{FF2B5EF4-FFF2-40B4-BE49-F238E27FC236}">
                <a16:creationId xmlns:a16="http://schemas.microsoft.com/office/drawing/2014/main" id="{57BF6291-79A7-4615-9C3F-3735FF4E0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803" y="4898877"/>
            <a:ext cx="555621" cy="194596"/>
          </a:xfrm>
          <a:prstGeom prst="rect">
            <a:avLst/>
          </a:prstGeom>
          <a:solidFill>
            <a:srgbClr val="E9C8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40" name="Rectangle 4">
            <a:extLst>
              <a:ext uri="{FF2B5EF4-FFF2-40B4-BE49-F238E27FC236}">
                <a16:creationId xmlns:a16="http://schemas.microsoft.com/office/drawing/2014/main" id="{926B0625-765E-498E-9DD0-3A2EEAE76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803" y="5171339"/>
            <a:ext cx="555621" cy="194596"/>
          </a:xfrm>
          <a:prstGeom prst="rect">
            <a:avLst/>
          </a:prstGeom>
          <a:solidFill>
            <a:srgbClr val="EED4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41" name="Rectangle 4">
            <a:extLst>
              <a:ext uri="{FF2B5EF4-FFF2-40B4-BE49-F238E27FC236}">
                <a16:creationId xmlns:a16="http://schemas.microsoft.com/office/drawing/2014/main" id="{D6CB0F97-9945-472B-8B33-D2FB9E432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340" y="5443781"/>
            <a:ext cx="555621" cy="194596"/>
          </a:xfrm>
          <a:prstGeom prst="rect">
            <a:avLst/>
          </a:prstGeom>
          <a:solidFill>
            <a:srgbClr val="F2D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42" name="Rectangle 4">
            <a:extLst>
              <a:ext uri="{FF2B5EF4-FFF2-40B4-BE49-F238E27FC236}">
                <a16:creationId xmlns:a16="http://schemas.microsoft.com/office/drawing/2014/main" id="{CECA4BEE-CA74-43A6-9261-5DA6A2EB7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803" y="5716265"/>
            <a:ext cx="555621" cy="194596"/>
          </a:xfrm>
          <a:prstGeom prst="rect">
            <a:avLst/>
          </a:prstGeom>
          <a:solidFill>
            <a:srgbClr val="F6E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43" name="Rectangle 4">
            <a:extLst>
              <a:ext uri="{FF2B5EF4-FFF2-40B4-BE49-F238E27FC236}">
                <a16:creationId xmlns:a16="http://schemas.microsoft.com/office/drawing/2014/main" id="{933D906C-448C-42F9-B12C-67D2C993F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803" y="5988726"/>
            <a:ext cx="555621" cy="194596"/>
          </a:xfrm>
          <a:prstGeom prst="rect">
            <a:avLst/>
          </a:prstGeom>
          <a:solidFill>
            <a:srgbClr val="FBF4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44" name="Rectangle 4">
            <a:extLst>
              <a:ext uri="{FF2B5EF4-FFF2-40B4-BE49-F238E27FC236}">
                <a16:creationId xmlns:a16="http://schemas.microsoft.com/office/drawing/2014/main" id="{4D746BBF-F0DD-42BB-BAA8-D7C7C7432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5918" y="3147309"/>
            <a:ext cx="555621" cy="555775"/>
          </a:xfrm>
          <a:prstGeom prst="rect">
            <a:avLst/>
          </a:prstGeom>
          <a:solidFill>
            <a:srgbClr val="9169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47478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474788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de-DE" altLang="de-DE" sz="2267" dirty="0"/>
          </a:p>
        </p:txBody>
      </p:sp>
      <p:sp>
        <p:nvSpPr>
          <p:cNvPr id="145" name="Rectangle 4">
            <a:extLst>
              <a:ext uri="{FF2B5EF4-FFF2-40B4-BE49-F238E27FC236}">
                <a16:creationId xmlns:a16="http://schemas.microsoft.com/office/drawing/2014/main" id="{8C49C085-4C91-4C24-BFFA-59C20CDDF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6380" y="3798155"/>
            <a:ext cx="555621" cy="194596"/>
          </a:xfrm>
          <a:prstGeom prst="rect">
            <a:avLst/>
          </a:prstGeom>
          <a:solidFill>
            <a:srgbClr val="9C78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46" name="Rectangle 4">
            <a:extLst>
              <a:ext uri="{FF2B5EF4-FFF2-40B4-BE49-F238E27FC236}">
                <a16:creationId xmlns:a16="http://schemas.microsoft.com/office/drawing/2014/main" id="{ED179006-C456-4C8D-B600-FD907A807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6380" y="4081490"/>
            <a:ext cx="555621" cy="194596"/>
          </a:xfrm>
          <a:prstGeom prst="rect">
            <a:avLst/>
          </a:prstGeom>
          <a:solidFill>
            <a:srgbClr val="A787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1333" dirty="0"/>
          </a:p>
        </p:txBody>
      </p:sp>
      <p:sp>
        <p:nvSpPr>
          <p:cNvPr id="147" name="Rectangle 4">
            <a:extLst>
              <a:ext uri="{FF2B5EF4-FFF2-40B4-BE49-F238E27FC236}">
                <a16:creationId xmlns:a16="http://schemas.microsoft.com/office/drawing/2014/main" id="{F3E36DEC-75F7-4189-9A91-8F3CAE37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5918" y="4353930"/>
            <a:ext cx="555621" cy="194596"/>
          </a:xfrm>
          <a:prstGeom prst="rect">
            <a:avLst/>
          </a:prstGeom>
          <a:solidFill>
            <a:srgbClr val="B296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48" name="Rectangle 4">
            <a:extLst>
              <a:ext uri="{FF2B5EF4-FFF2-40B4-BE49-F238E27FC236}">
                <a16:creationId xmlns:a16="http://schemas.microsoft.com/office/drawing/2014/main" id="{67EDEAA9-E221-4000-A9FF-1B77EC2BB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6380" y="4626415"/>
            <a:ext cx="555621" cy="194596"/>
          </a:xfrm>
          <a:prstGeom prst="rect">
            <a:avLst/>
          </a:prstGeom>
          <a:solidFill>
            <a:srgbClr val="BDA5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49" name="Rectangle 4">
            <a:extLst>
              <a:ext uri="{FF2B5EF4-FFF2-40B4-BE49-F238E27FC236}">
                <a16:creationId xmlns:a16="http://schemas.microsoft.com/office/drawing/2014/main" id="{535E3C1F-67AE-4929-AD2F-21D5B3CD8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6380" y="4898877"/>
            <a:ext cx="555621" cy="194596"/>
          </a:xfrm>
          <a:prstGeom prst="rect">
            <a:avLst/>
          </a:prstGeom>
          <a:solidFill>
            <a:srgbClr val="C8B4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50" name="Rectangle 4">
            <a:extLst>
              <a:ext uri="{FF2B5EF4-FFF2-40B4-BE49-F238E27FC236}">
                <a16:creationId xmlns:a16="http://schemas.microsoft.com/office/drawing/2014/main" id="{574621E8-B7B8-4FA8-AFCA-920E81952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6380" y="5171339"/>
            <a:ext cx="555621" cy="194596"/>
          </a:xfrm>
          <a:prstGeom prst="rect">
            <a:avLst/>
          </a:prstGeom>
          <a:solidFill>
            <a:srgbClr val="D3C3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51" name="Rectangle 4">
            <a:extLst>
              <a:ext uri="{FF2B5EF4-FFF2-40B4-BE49-F238E27FC236}">
                <a16:creationId xmlns:a16="http://schemas.microsoft.com/office/drawing/2014/main" id="{016D74AE-EB4E-4328-92C8-5ECCE51D9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5918" y="5443781"/>
            <a:ext cx="555621" cy="194596"/>
          </a:xfrm>
          <a:prstGeom prst="rect">
            <a:avLst/>
          </a:prstGeom>
          <a:solidFill>
            <a:srgbClr val="DED2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52" name="Rectangle 4">
            <a:extLst>
              <a:ext uri="{FF2B5EF4-FFF2-40B4-BE49-F238E27FC236}">
                <a16:creationId xmlns:a16="http://schemas.microsoft.com/office/drawing/2014/main" id="{C5632363-FF71-48D5-BC27-7ADB06FE7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6380" y="5716265"/>
            <a:ext cx="555621" cy="194596"/>
          </a:xfrm>
          <a:prstGeom prst="rect">
            <a:avLst/>
          </a:prstGeom>
          <a:solidFill>
            <a:srgbClr val="E9E1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sp>
        <p:nvSpPr>
          <p:cNvPr id="153" name="Rectangle 4">
            <a:extLst>
              <a:ext uri="{FF2B5EF4-FFF2-40B4-BE49-F238E27FC236}">
                <a16:creationId xmlns:a16="http://schemas.microsoft.com/office/drawing/2014/main" id="{6BB6E410-7B4B-455F-B94A-D6BA1B86D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6380" y="5988726"/>
            <a:ext cx="555621" cy="194596"/>
          </a:xfrm>
          <a:prstGeom prst="rect">
            <a:avLst/>
          </a:prstGeom>
          <a:solidFill>
            <a:srgbClr val="F4F0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de-DE" altLang="de-DE" sz="3867" dirty="0"/>
          </a:p>
        </p:txBody>
      </p: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771DA460-9855-43A0-8B35-E73551DA43F4}"/>
              </a:ext>
            </a:extLst>
          </p:cNvPr>
          <p:cNvGrpSpPr/>
          <p:nvPr/>
        </p:nvGrpSpPr>
        <p:grpSpPr>
          <a:xfrm>
            <a:off x="1279559" y="3555649"/>
            <a:ext cx="10187565" cy="2634009"/>
            <a:chOff x="959669" y="2793600"/>
            <a:chExt cx="7640674" cy="1975507"/>
          </a:xfrm>
        </p:grpSpPr>
        <p:grpSp>
          <p:nvGrpSpPr>
            <p:cNvPr id="155" name="Gruppieren 8192">
              <a:extLst>
                <a:ext uri="{FF2B5EF4-FFF2-40B4-BE49-F238E27FC236}">
                  <a16:creationId xmlns:a16="http://schemas.microsoft.com/office/drawing/2014/main" id="{E1563588-C7F9-4D52-A5FC-5DE439A62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69" y="2960373"/>
              <a:ext cx="245479" cy="1808734"/>
              <a:chOff x="250901" y="3012377"/>
              <a:chExt cx="276111" cy="2033867"/>
            </a:xfrm>
          </p:grpSpPr>
          <p:sp>
            <p:nvSpPr>
              <p:cNvPr id="177" name="Rectangle 3">
                <a:extLst>
                  <a:ext uri="{FF2B5EF4-FFF2-40B4-BE49-F238E27FC236}">
                    <a16:creationId xmlns:a16="http://schemas.microsoft.com/office/drawing/2014/main" id="{87147435-D5AE-4744-8665-5981FA6751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01" y="3012377"/>
                <a:ext cx="274560" cy="190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6050" indent="-144463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I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376238" indent="-2286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555625" indent="-1778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4351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923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3495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8067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2639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r">
                  <a:lnSpc>
                    <a:spcPts val="2133"/>
                  </a:lnSpc>
                  <a:spcBef>
                    <a:spcPts val="1120"/>
                  </a:spcBef>
                  <a:defRPr/>
                </a:pPr>
                <a:r>
                  <a:rPr lang="de-DE" altLang="de-DE" sz="800" b="1" kern="0" dirty="0">
                    <a:cs typeface="Arial" panose="020B0604020202020204" pitchFamily="34" charset="0"/>
                  </a:rPr>
                  <a:t>90%</a:t>
                </a:r>
              </a:p>
            </p:txBody>
          </p:sp>
          <p:sp>
            <p:nvSpPr>
              <p:cNvPr id="178" name="Rectangle 3">
                <a:extLst>
                  <a:ext uri="{FF2B5EF4-FFF2-40B4-BE49-F238E27FC236}">
                    <a16:creationId xmlns:a16="http://schemas.microsoft.com/office/drawing/2014/main" id="{47DE193C-2416-4ADF-BF3F-550A4F6B1E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01" y="3248092"/>
                <a:ext cx="274560" cy="190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6050" indent="-144463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I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376238" indent="-2286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555625" indent="-1778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4351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923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3495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8067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2639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r">
                  <a:lnSpc>
                    <a:spcPts val="2133"/>
                  </a:lnSpc>
                  <a:spcBef>
                    <a:spcPts val="1120"/>
                  </a:spcBef>
                  <a:defRPr/>
                </a:pPr>
                <a:r>
                  <a:rPr lang="de-DE" altLang="de-DE" sz="800" b="1" kern="0" dirty="0">
                    <a:cs typeface="Arial" panose="020B0604020202020204" pitchFamily="34" charset="0"/>
                  </a:rPr>
                  <a:t>80%</a:t>
                </a:r>
              </a:p>
            </p:txBody>
          </p:sp>
          <p:sp>
            <p:nvSpPr>
              <p:cNvPr id="179" name="Rectangle 3">
                <a:extLst>
                  <a:ext uri="{FF2B5EF4-FFF2-40B4-BE49-F238E27FC236}">
                    <a16:creationId xmlns:a16="http://schemas.microsoft.com/office/drawing/2014/main" id="{7426F315-4AB0-4959-9FC5-B372ABFC31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01" y="3477603"/>
                <a:ext cx="276111" cy="190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6050" indent="-144463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I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376238" indent="-2286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555625" indent="-1778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4351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923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3495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8067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2639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r">
                  <a:lnSpc>
                    <a:spcPts val="2133"/>
                  </a:lnSpc>
                  <a:spcBef>
                    <a:spcPts val="1120"/>
                  </a:spcBef>
                  <a:defRPr/>
                </a:pPr>
                <a:r>
                  <a:rPr lang="de-DE" altLang="de-DE" sz="800" b="1" kern="0" dirty="0">
                    <a:cs typeface="Arial" panose="020B0604020202020204" pitchFamily="34" charset="0"/>
                  </a:rPr>
                  <a:t>70%</a:t>
                </a:r>
              </a:p>
            </p:txBody>
          </p:sp>
          <p:sp>
            <p:nvSpPr>
              <p:cNvPr id="180" name="Rectangle 3">
                <a:extLst>
                  <a:ext uri="{FF2B5EF4-FFF2-40B4-BE49-F238E27FC236}">
                    <a16:creationId xmlns:a16="http://schemas.microsoft.com/office/drawing/2014/main" id="{E6351813-B8FF-456A-BFBB-EFC1440284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01" y="3707114"/>
                <a:ext cx="276111" cy="190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6050" indent="-144463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I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376238" indent="-2286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555625" indent="-1778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4351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923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3495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8067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2639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r">
                  <a:lnSpc>
                    <a:spcPts val="2133"/>
                  </a:lnSpc>
                  <a:spcBef>
                    <a:spcPts val="1120"/>
                  </a:spcBef>
                  <a:defRPr/>
                </a:pPr>
                <a:r>
                  <a:rPr lang="de-DE" altLang="de-DE" sz="800" b="1" kern="0" dirty="0">
                    <a:cs typeface="Arial" panose="020B0604020202020204" pitchFamily="34" charset="0"/>
                  </a:rPr>
                  <a:t>60%</a:t>
                </a:r>
              </a:p>
            </p:txBody>
          </p:sp>
          <p:sp>
            <p:nvSpPr>
              <p:cNvPr id="181" name="Rectangle 3">
                <a:extLst>
                  <a:ext uri="{FF2B5EF4-FFF2-40B4-BE49-F238E27FC236}">
                    <a16:creationId xmlns:a16="http://schemas.microsoft.com/office/drawing/2014/main" id="{8178CC5F-69CA-4680-9D2B-C970A97935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01" y="3941279"/>
                <a:ext cx="276111" cy="190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6050" indent="-144463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I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376238" indent="-2286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555625" indent="-1778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4351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923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3495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8067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2639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r">
                  <a:lnSpc>
                    <a:spcPts val="2133"/>
                  </a:lnSpc>
                  <a:spcBef>
                    <a:spcPts val="1120"/>
                  </a:spcBef>
                  <a:defRPr/>
                </a:pPr>
                <a:r>
                  <a:rPr lang="de-DE" altLang="de-DE" sz="800" b="1" kern="0" dirty="0">
                    <a:cs typeface="Arial" panose="020B0604020202020204" pitchFamily="34" charset="0"/>
                  </a:rPr>
                  <a:t>50%</a:t>
                </a:r>
              </a:p>
            </p:txBody>
          </p:sp>
          <p:sp>
            <p:nvSpPr>
              <p:cNvPr id="182" name="Rectangle 3">
                <a:extLst>
                  <a:ext uri="{FF2B5EF4-FFF2-40B4-BE49-F238E27FC236}">
                    <a16:creationId xmlns:a16="http://schemas.microsoft.com/office/drawing/2014/main" id="{5B5AEA89-7516-43A7-B74E-18A1A8315C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01" y="4166137"/>
                <a:ext cx="276111" cy="190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6050" indent="-144463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I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376238" indent="-2286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555625" indent="-1778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4351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923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3495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8067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2639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r">
                  <a:lnSpc>
                    <a:spcPts val="2133"/>
                  </a:lnSpc>
                  <a:spcBef>
                    <a:spcPts val="1120"/>
                  </a:spcBef>
                  <a:defRPr/>
                </a:pPr>
                <a:r>
                  <a:rPr lang="de-DE" altLang="de-DE" sz="800" b="1" kern="0" dirty="0">
                    <a:cs typeface="Arial" panose="020B0604020202020204" pitchFamily="34" charset="0"/>
                  </a:rPr>
                  <a:t>40%</a:t>
                </a:r>
              </a:p>
            </p:txBody>
          </p:sp>
          <p:sp>
            <p:nvSpPr>
              <p:cNvPr id="183" name="Rectangle 3">
                <a:extLst>
                  <a:ext uri="{FF2B5EF4-FFF2-40B4-BE49-F238E27FC236}">
                    <a16:creationId xmlns:a16="http://schemas.microsoft.com/office/drawing/2014/main" id="{F77A0FD4-84FE-43A1-821E-BFB1E2A833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01" y="4397201"/>
                <a:ext cx="276111" cy="190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6050" indent="-144463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I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376238" indent="-2286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555625" indent="-1778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4351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923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3495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8067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2639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r">
                  <a:lnSpc>
                    <a:spcPts val="2133"/>
                  </a:lnSpc>
                  <a:spcBef>
                    <a:spcPts val="1120"/>
                  </a:spcBef>
                  <a:defRPr/>
                </a:pPr>
                <a:r>
                  <a:rPr lang="de-DE" altLang="de-DE" sz="800" b="1" kern="0" dirty="0">
                    <a:cs typeface="Arial" panose="020B0604020202020204" pitchFamily="34" charset="0"/>
                  </a:rPr>
                  <a:t>30%</a:t>
                </a:r>
              </a:p>
            </p:txBody>
          </p:sp>
          <p:sp>
            <p:nvSpPr>
              <p:cNvPr id="184" name="Rectangle 3">
                <a:extLst>
                  <a:ext uri="{FF2B5EF4-FFF2-40B4-BE49-F238E27FC236}">
                    <a16:creationId xmlns:a16="http://schemas.microsoft.com/office/drawing/2014/main" id="{8149AD60-1C21-43F7-99E0-4C48743BE9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01" y="4626711"/>
                <a:ext cx="276111" cy="190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6050" indent="-144463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I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376238" indent="-2286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555625" indent="-1778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4351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923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3495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8067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2639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r">
                  <a:lnSpc>
                    <a:spcPts val="2133"/>
                  </a:lnSpc>
                  <a:spcBef>
                    <a:spcPts val="1120"/>
                  </a:spcBef>
                  <a:defRPr/>
                </a:pPr>
                <a:r>
                  <a:rPr lang="de-DE" altLang="de-DE" sz="800" b="1" kern="0" dirty="0">
                    <a:cs typeface="Arial" panose="020B0604020202020204" pitchFamily="34" charset="0"/>
                  </a:rPr>
                  <a:t>20%</a:t>
                </a:r>
              </a:p>
            </p:txBody>
          </p:sp>
          <p:sp>
            <p:nvSpPr>
              <p:cNvPr id="185" name="Rectangle 3">
                <a:extLst>
                  <a:ext uri="{FF2B5EF4-FFF2-40B4-BE49-F238E27FC236}">
                    <a16:creationId xmlns:a16="http://schemas.microsoft.com/office/drawing/2014/main" id="{93C40E6E-F217-418B-9564-38B208C6E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901" y="4856222"/>
                <a:ext cx="276111" cy="190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46050" indent="-144463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I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376238" indent="-2286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555625" indent="-177800" algn="l" rtl="0" fontAlgn="base">
                  <a:lnSpc>
                    <a:spcPts val="2400"/>
                  </a:lnSpc>
                  <a:spcBef>
                    <a:spcPct val="0%"/>
                  </a:spcBef>
                  <a:spcAft>
                    <a:spcPct val="0%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4351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923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3495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8067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263900" indent="-179388" algn="l" rtl="0" fontAlgn="base">
                  <a:lnSpc>
                    <a:spcPts val="2800"/>
                  </a:lnSpc>
                  <a:spcBef>
                    <a:spcPct val="0%"/>
                  </a:spcBef>
                  <a:spcAft>
                    <a:spcPct val="0%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r">
                  <a:lnSpc>
                    <a:spcPts val="2133"/>
                  </a:lnSpc>
                  <a:spcBef>
                    <a:spcPts val="1120"/>
                  </a:spcBef>
                  <a:defRPr/>
                </a:pPr>
                <a:r>
                  <a:rPr lang="de-DE" altLang="de-DE" sz="800" b="1" kern="0" dirty="0">
                    <a:cs typeface="Arial" panose="020B0604020202020204" pitchFamily="34" charset="0"/>
                  </a:rPr>
                  <a:t>10%</a:t>
                </a:r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49E308E1-E20D-42D4-A043-A1C2AD6FD1D1}"/>
                </a:ext>
              </a:extLst>
            </p:cNvPr>
            <p:cNvGrpSpPr/>
            <p:nvPr/>
          </p:nvGrpSpPr>
          <p:grpSpPr>
            <a:xfrm>
              <a:off x="1268587" y="2793600"/>
              <a:ext cx="7331756" cy="81034"/>
              <a:chOff x="1268587" y="2793600"/>
              <a:chExt cx="7331756" cy="81034"/>
            </a:xfrm>
          </p:grpSpPr>
          <p:grpSp>
            <p:nvGrpSpPr>
              <p:cNvPr id="157" name="Gruppieren 156">
                <a:extLst>
                  <a:ext uri="{FF2B5EF4-FFF2-40B4-BE49-F238E27FC236}">
                    <a16:creationId xmlns:a16="http://schemas.microsoft.com/office/drawing/2014/main" id="{7701A99E-C2F7-4D56-95DC-E888B419EC66}"/>
                  </a:ext>
                </a:extLst>
              </p:cNvPr>
              <p:cNvGrpSpPr/>
              <p:nvPr/>
            </p:nvGrpSpPr>
            <p:grpSpPr>
              <a:xfrm>
                <a:off x="1268587" y="2794883"/>
                <a:ext cx="1361168" cy="79751"/>
                <a:chOff x="1268587" y="2794883"/>
                <a:chExt cx="1361168" cy="79751"/>
              </a:xfrm>
            </p:grpSpPr>
            <p:sp>
              <p:nvSpPr>
                <p:cNvPr id="174" name="Rectangle 3">
                  <a:extLst>
                    <a:ext uri="{FF2B5EF4-FFF2-40B4-BE49-F238E27FC236}">
                      <a16:creationId xmlns:a16="http://schemas.microsoft.com/office/drawing/2014/main" id="{99D0C022-69B6-4DD6-BCE9-9D60027B25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42996" y="2794883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50.65.75</a:t>
                  </a:r>
                </a:p>
              </p:txBody>
            </p:sp>
            <p:sp>
              <p:nvSpPr>
                <p:cNvPr id="175" name="Rectangle 3">
                  <a:extLst>
                    <a:ext uri="{FF2B5EF4-FFF2-40B4-BE49-F238E27FC236}">
                      <a16:creationId xmlns:a16="http://schemas.microsoft.com/office/drawing/2014/main" id="{335E8702-145C-4B41-AFA1-A0E9C59DC4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68587" y="2797641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165.30.55</a:t>
                  </a:r>
                </a:p>
              </p:txBody>
            </p:sp>
            <p:sp>
              <p:nvSpPr>
                <p:cNvPr id="176" name="Rectangle 3">
                  <a:extLst>
                    <a:ext uri="{FF2B5EF4-FFF2-40B4-BE49-F238E27FC236}">
                      <a16:creationId xmlns:a16="http://schemas.microsoft.com/office/drawing/2014/main" id="{8C69BBB2-569C-44D3-91E2-DF107DA8BF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14647" y="2796262"/>
                  <a:ext cx="415108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180.160.105</a:t>
                  </a:r>
                </a:p>
              </p:txBody>
            </p:sp>
          </p:grpSp>
          <p:grpSp>
            <p:nvGrpSpPr>
              <p:cNvPr id="158" name="Gruppieren 157">
                <a:extLst>
                  <a:ext uri="{FF2B5EF4-FFF2-40B4-BE49-F238E27FC236}">
                    <a16:creationId xmlns:a16="http://schemas.microsoft.com/office/drawing/2014/main" id="{A58243A8-1FF7-4B26-A547-CDB9510CE0F8}"/>
                  </a:ext>
                </a:extLst>
              </p:cNvPr>
              <p:cNvGrpSpPr/>
              <p:nvPr/>
            </p:nvGrpSpPr>
            <p:grpSpPr>
              <a:xfrm>
                <a:off x="2949750" y="2793600"/>
                <a:ext cx="1361168" cy="79751"/>
                <a:chOff x="1268587" y="2794883"/>
                <a:chExt cx="1361168" cy="79751"/>
              </a:xfrm>
            </p:grpSpPr>
            <p:sp>
              <p:nvSpPr>
                <p:cNvPr id="171" name="Rectangle 3">
                  <a:extLst>
                    <a:ext uri="{FF2B5EF4-FFF2-40B4-BE49-F238E27FC236}">
                      <a16:creationId xmlns:a16="http://schemas.microsoft.com/office/drawing/2014/main" id="{A3F5CD35-854D-4DCE-B50A-92BC0689BD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42996" y="2794883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0.150.170</a:t>
                  </a:r>
                </a:p>
              </p:txBody>
            </p:sp>
            <p:sp>
              <p:nvSpPr>
                <p:cNvPr id="172" name="Rectangle 3">
                  <a:extLst>
                    <a:ext uri="{FF2B5EF4-FFF2-40B4-BE49-F238E27FC236}">
                      <a16:creationId xmlns:a16="http://schemas.microsoft.com/office/drawing/2014/main" id="{67769619-FFD1-440A-96BD-E7BF1D2F41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68587" y="2797641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65.90.140</a:t>
                  </a:r>
                </a:p>
              </p:txBody>
            </p:sp>
            <p:sp>
              <p:nvSpPr>
                <p:cNvPr id="173" name="Rectangle 3">
                  <a:extLst>
                    <a:ext uri="{FF2B5EF4-FFF2-40B4-BE49-F238E27FC236}">
                      <a16:creationId xmlns:a16="http://schemas.microsoft.com/office/drawing/2014/main" id="{442A72EB-0117-4215-8D66-DF01E5C18B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14647" y="2796262"/>
                  <a:ext cx="415108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80.170.200</a:t>
                  </a:r>
                </a:p>
              </p:txBody>
            </p:sp>
          </p:grpSp>
          <p:grpSp>
            <p:nvGrpSpPr>
              <p:cNvPr id="159" name="Gruppieren 158">
                <a:extLst>
                  <a:ext uri="{FF2B5EF4-FFF2-40B4-BE49-F238E27FC236}">
                    <a16:creationId xmlns:a16="http://schemas.microsoft.com/office/drawing/2014/main" id="{0CAF3D3F-4DB2-41A3-A73B-B003DA8AF67D}"/>
                  </a:ext>
                </a:extLst>
              </p:cNvPr>
              <p:cNvGrpSpPr/>
              <p:nvPr/>
            </p:nvGrpSpPr>
            <p:grpSpPr>
              <a:xfrm>
                <a:off x="4381675" y="2793600"/>
                <a:ext cx="1361168" cy="79751"/>
                <a:chOff x="1268587" y="2794883"/>
                <a:chExt cx="1361168" cy="79751"/>
              </a:xfrm>
            </p:grpSpPr>
            <p:sp>
              <p:nvSpPr>
                <p:cNvPr id="168" name="Rectangle 3">
                  <a:extLst>
                    <a:ext uri="{FF2B5EF4-FFF2-40B4-BE49-F238E27FC236}">
                      <a16:creationId xmlns:a16="http://schemas.microsoft.com/office/drawing/2014/main" id="{E1260D8E-7502-4543-AE6E-137815A11F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42996" y="2794883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125.165.75</a:t>
                  </a:r>
                </a:p>
              </p:txBody>
            </p:sp>
            <p:sp>
              <p:nvSpPr>
                <p:cNvPr id="169" name="Rectangle 3">
                  <a:extLst>
                    <a:ext uri="{FF2B5EF4-FFF2-40B4-BE49-F238E27FC236}">
                      <a16:creationId xmlns:a16="http://schemas.microsoft.com/office/drawing/2014/main" id="{AAC1AD76-784C-42E6-991C-859D3772DD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68587" y="2797641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130.185.160</a:t>
                  </a:r>
                </a:p>
              </p:txBody>
            </p:sp>
            <p:sp>
              <p:nvSpPr>
                <p:cNvPr id="170" name="Rectangle 3">
                  <a:extLst>
                    <a:ext uri="{FF2B5EF4-FFF2-40B4-BE49-F238E27FC236}">
                      <a16:creationId xmlns:a16="http://schemas.microsoft.com/office/drawing/2014/main" id="{52F18A90-3337-4EEB-A2DA-AA09EAA8BB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14647" y="2796262"/>
                  <a:ext cx="415108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50.110.30</a:t>
                  </a:r>
                </a:p>
              </p:txBody>
            </p:sp>
          </p:grpSp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30F64073-BD64-4062-B37B-84D065A9051F}"/>
                  </a:ext>
                </a:extLst>
              </p:cNvPr>
              <p:cNvGrpSpPr/>
              <p:nvPr/>
            </p:nvGrpSpPr>
            <p:grpSpPr>
              <a:xfrm>
                <a:off x="5804075" y="2793600"/>
                <a:ext cx="1361168" cy="79751"/>
                <a:chOff x="1268587" y="2794883"/>
                <a:chExt cx="1361168" cy="79751"/>
              </a:xfrm>
            </p:grpSpPr>
            <p:sp>
              <p:nvSpPr>
                <p:cNvPr id="165" name="Rectangle 3">
                  <a:extLst>
                    <a:ext uri="{FF2B5EF4-FFF2-40B4-BE49-F238E27FC236}">
                      <a16:creationId xmlns:a16="http://schemas.microsoft.com/office/drawing/2014/main" id="{F22F1484-B481-4E06-A823-035A81BA38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42996" y="2794883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175.110.150</a:t>
                  </a:r>
                </a:p>
              </p:txBody>
            </p:sp>
            <p:sp>
              <p:nvSpPr>
                <p:cNvPr id="166" name="Rectangle 3">
                  <a:extLst>
                    <a:ext uri="{FF2B5EF4-FFF2-40B4-BE49-F238E27FC236}">
                      <a16:creationId xmlns:a16="http://schemas.microsoft.com/office/drawing/2014/main" id="{8163ED71-88C1-46C4-AA50-194021A3D4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68587" y="2797641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200.80.60</a:t>
                  </a:r>
                </a:p>
              </p:txBody>
            </p:sp>
            <p:sp>
              <p:nvSpPr>
                <p:cNvPr id="167" name="Rectangle 3">
                  <a:extLst>
                    <a:ext uri="{FF2B5EF4-FFF2-40B4-BE49-F238E27FC236}">
                      <a16:creationId xmlns:a16="http://schemas.microsoft.com/office/drawing/2014/main" id="{388D6C55-3B7B-41E9-A6FE-77F50892D9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14647" y="2796262"/>
                  <a:ext cx="415108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180.160.150</a:t>
                  </a:r>
                </a:p>
              </p:txBody>
            </p:sp>
          </p:grpSp>
          <p:grpSp>
            <p:nvGrpSpPr>
              <p:cNvPr id="161" name="Gruppieren 160">
                <a:extLst>
                  <a:ext uri="{FF2B5EF4-FFF2-40B4-BE49-F238E27FC236}">
                    <a16:creationId xmlns:a16="http://schemas.microsoft.com/office/drawing/2014/main" id="{A3A26955-366C-4382-B003-D251DE32B232}"/>
                  </a:ext>
                </a:extLst>
              </p:cNvPr>
              <p:cNvGrpSpPr/>
              <p:nvPr/>
            </p:nvGrpSpPr>
            <p:grpSpPr>
              <a:xfrm>
                <a:off x="7239175" y="2793600"/>
                <a:ext cx="1361168" cy="79751"/>
                <a:chOff x="1268587" y="2794883"/>
                <a:chExt cx="1361168" cy="79751"/>
              </a:xfrm>
            </p:grpSpPr>
            <p:sp>
              <p:nvSpPr>
                <p:cNvPr id="162" name="Rectangle 3">
                  <a:extLst>
                    <a:ext uri="{FF2B5EF4-FFF2-40B4-BE49-F238E27FC236}">
                      <a16:creationId xmlns:a16="http://schemas.microsoft.com/office/drawing/2014/main" id="{3F247DB0-903B-41A2-B967-8AE6C85F0C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42996" y="2794883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210.150.0</a:t>
                  </a:r>
                </a:p>
              </p:txBody>
            </p:sp>
            <p:sp>
              <p:nvSpPr>
                <p:cNvPr id="163" name="Rectangle 3">
                  <a:extLst>
                    <a:ext uri="{FF2B5EF4-FFF2-40B4-BE49-F238E27FC236}">
                      <a16:creationId xmlns:a16="http://schemas.microsoft.com/office/drawing/2014/main" id="{9414C868-58A1-4F62-B359-46A081D7FE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68587" y="2797641"/>
                  <a:ext cx="413729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215.180.105</a:t>
                  </a:r>
                </a:p>
              </p:txBody>
            </p:sp>
            <p:sp>
              <p:nvSpPr>
                <p:cNvPr id="164" name="Rectangle 3">
                  <a:extLst>
                    <a:ext uri="{FF2B5EF4-FFF2-40B4-BE49-F238E27FC236}">
                      <a16:creationId xmlns:a16="http://schemas.microsoft.com/office/drawing/2014/main" id="{F422E276-F921-4C90-B002-42F5253DD6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14647" y="2796262"/>
                  <a:ext cx="415108" cy="769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%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46050" indent="-144463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I"/>
                    <a:defRPr sz="2000">
                      <a:solidFill>
                        <a:schemeClr val="tx1"/>
                      </a:solidFill>
                      <a:latin typeface="+mn-lt"/>
                    </a:defRPr>
                  </a:lvl2pPr>
                  <a:lvl3pPr marL="376238" indent="-2286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3pPr>
                  <a:lvl4pPr marL="555625" indent="-177800" algn="l" rtl="0" fontAlgn="base">
                    <a:lnSpc>
                      <a:spcPts val="24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14351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18923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3495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28067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263900" indent="-179388" algn="l" rtl="0" fontAlgn="base">
                    <a:lnSpc>
                      <a:spcPts val="2800"/>
                    </a:lnSpc>
                    <a:spcBef>
                      <a:spcPct val="0%"/>
                    </a:spcBef>
                    <a:spcAft>
                      <a:spcPct val="0%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algn="ctr">
                    <a:lnSpc>
                      <a:spcPct val="100%"/>
                    </a:lnSpc>
                    <a:spcBef>
                      <a:spcPts val="1120"/>
                    </a:spcBef>
                    <a:defRPr/>
                  </a:pPr>
                  <a:r>
                    <a:rPr lang="de-DE" altLang="de-DE" sz="667" b="1" kern="0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145.105.70</a:t>
                  </a:r>
                </a:p>
              </p:txBody>
            </p:sp>
          </p:grpSp>
        </p:grpSp>
      </p:grpSp>
      <p:sp>
        <p:nvSpPr>
          <p:cNvPr id="192" name="Slide Number Placeholder 191">
            <a:extLst>
              <a:ext uri="{FF2B5EF4-FFF2-40B4-BE49-F238E27FC236}">
                <a16:creationId xmlns:a16="http://schemas.microsoft.com/office/drawing/2014/main" id="{79D10ACE-78D8-FD5C-303D-B78B1A400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38</a:t>
            </a:fld>
            <a:endParaRPr lang="en-DE"/>
          </a:p>
        </p:txBody>
      </p:sp>
      <p:sp>
        <p:nvSpPr>
          <p:cNvPr id="193" name="Footer Placeholder 192">
            <a:extLst>
              <a:ext uri="{FF2B5EF4-FFF2-40B4-BE49-F238E27FC236}">
                <a16:creationId xmlns:a16="http://schemas.microsoft.com/office/drawing/2014/main" id="{8BC97BB3-D282-3F82-D34A-1F7697E3A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3239492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background.jpg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0575" y="-2127819"/>
            <a:ext cx="14985931" cy="10415917"/>
          </a:xfrm>
          <a:prstGeom prst="rect">
            <a:avLst/>
          </a:prstGeom>
          <a:ln w="12700">
            <a:miter lim="400%"/>
          </a:ln>
        </p:spPr>
      </p:pic>
      <p:pic>
        <p:nvPicPr>
          <p:cNvPr id="216" name="car-145008.png" descr="car-1450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936531" y="2497382"/>
            <a:ext cx="562571" cy="1125141"/>
          </a:xfrm>
          <a:prstGeom prst="rect">
            <a:avLst/>
          </a:prstGeom>
          <a:ln w="12700">
            <a:miter lim="400%"/>
          </a:ln>
        </p:spPr>
      </p:pic>
      <p:pic>
        <p:nvPicPr>
          <p:cNvPr id="217" name="car-145008.png" descr="car-1450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473285" y="2497382"/>
            <a:ext cx="562571" cy="1125141"/>
          </a:xfrm>
          <a:prstGeom prst="rect">
            <a:avLst/>
          </a:prstGeom>
          <a:ln w="12700">
            <a:miter lim="400%"/>
          </a:ln>
        </p:spPr>
      </p:pic>
      <p:pic>
        <p:nvPicPr>
          <p:cNvPr id="218" name="car-145008.png" descr="car-1450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71106" y="-4020374"/>
            <a:ext cx="562571" cy="1125141"/>
          </a:xfrm>
          <a:prstGeom prst="rect">
            <a:avLst/>
          </a:prstGeom>
          <a:ln w="12700">
            <a:miter lim="400%"/>
          </a:ln>
        </p:spPr>
      </p:pic>
      <p:pic>
        <p:nvPicPr>
          <p:cNvPr id="219" name="car-145008.png" descr="car-1450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106" y="9055512"/>
            <a:ext cx="562571" cy="1125141"/>
          </a:xfrm>
          <a:prstGeom prst="rect">
            <a:avLst/>
          </a:prstGeom>
          <a:ln w="12700">
            <a:miter lim="400%"/>
          </a:ln>
        </p:spPr>
      </p:pic>
      <p:pic>
        <p:nvPicPr>
          <p:cNvPr id="220" name="car-145008.png" descr="car-1450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1091170" y="-2190917"/>
            <a:ext cx="562571" cy="1125141"/>
          </a:xfrm>
          <a:prstGeom prst="rect">
            <a:avLst/>
          </a:prstGeom>
          <a:ln w="12700">
            <a:miter lim="400%"/>
          </a:ln>
        </p:spPr>
      </p:pic>
      <p:pic>
        <p:nvPicPr>
          <p:cNvPr id="221" name="car-145008.png" descr="car-1450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10384099" y="7102014"/>
            <a:ext cx="562571" cy="1125141"/>
          </a:xfrm>
          <a:prstGeom prst="rect">
            <a:avLst/>
          </a:prstGeom>
          <a:ln w="12700">
            <a:miter lim="400%"/>
          </a:ln>
        </p:spPr>
      </p:pic>
      <p:pic>
        <p:nvPicPr>
          <p:cNvPr id="222" name="car-145008.png" descr="car-1450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0383496" y="-2094821"/>
            <a:ext cx="562571" cy="1125141"/>
          </a:xfrm>
          <a:prstGeom prst="rect">
            <a:avLst/>
          </a:prstGeom>
          <a:ln w="12700">
            <a:miter lim="400%"/>
          </a:ln>
        </p:spPr>
      </p:pic>
      <p:pic>
        <p:nvPicPr>
          <p:cNvPr id="223" name="car-145008.png" descr="car-1450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1090784" y="7197892"/>
            <a:ext cx="562571" cy="1125141"/>
          </a:xfrm>
          <a:prstGeom prst="rect">
            <a:avLst/>
          </a:prstGeom>
          <a:ln w="12700">
            <a:miter lim="400%"/>
          </a:ln>
        </p:spPr>
      </p:pic>
      <p:grpSp>
        <p:nvGrpSpPr>
          <p:cNvPr id="233" name="Group"/>
          <p:cNvGrpSpPr/>
          <p:nvPr/>
        </p:nvGrpSpPr>
        <p:grpSpPr>
          <a:xfrm>
            <a:off x="2971770" y="-36000"/>
            <a:ext cx="6228031" cy="6181322"/>
            <a:chOff x="-2880472" y="-2902130"/>
            <a:chExt cx="12456054" cy="12362634"/>
          </a:xfrm>
        </p:grpSpPr>
        <p:pic>
          <p:nvPicPr>
            <p:cNvPr id="224" name="Group" descr="Group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6641" y="1292417"/>
              <a:ext cx="4213184" cy="4228602"/>
            </a:xfrm>
            <a:prstGeom prst="rect">
              <a:avLst/>
            </a:prstGeom>
            <a:ln w="12700" cap="flat">
              <a:noFill/>
              <a:miter lim="400%"/>
            </a:ln>
            <a:effectLst/>
          </p:spPr>
        </p:pic>
        <p:pic>
          <p:nvPicPr>
            <p:cNvPr id="225" name="car-145008.png" descr="car-14500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-2675212" y="2790935"/>
              <a:ext cx="410524" cy="821044"/>
            </a:xfrm>
            <a:prstGeom prst="rect">
              <a:avLst/>
            </a:prstGeom>
            <a:ln w="12700" cap="flat">
              <a:noFill/>
              <a:miter lim="400%"/>
            </a:ln>
            <a:effectLst/>
          </p:spPr>
        </p:pic>
        <p:pic>
          <p:nvPicPr>
            <p:cNvPr id="226" name="car-145008.png" descr="car-14500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8959981" y="2791117"/>
              <a:ext cx="410402" cy="820800"/>
            </a:xfrm>
            <a:prstGeom prst="rect">
              <a:avLst/>
            </a:prstGeom>
            <a:ln w="12700" cap="flat">
              <a:noFill/>
              <a:miter lim="400%"/>
            </a:ln>
            <a:effectLst/>
          </p:spPr>
        </p:pic>
        <p:pic>
          <p:nvPicPr>
            <p:cNvPr id="227" name="car-145008.png" descr="car-14500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5511" y="8639461"/>
              <a:ext cx="410522" cy="821043"/>
            </a:xfrm>
            <a:prstGeom prst="rect">
              <a:avLst/>
            </a:prstGeom>
            <a:ln w="12700" cap="flat">
              <a:noFill/>
              <a:miter lim="400%"/>
            </a:ln>
            <a:effectLst/>
          </p:spPr>
        </p:pic>
        <p:pic>
          <p:nvPicPr>
            <p:cNvPr id="228" name="car-145008.png" descr="car-14500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3075510" y="-2902130"/>
              <a:ext cx="410522" cy="821043"/>
            </a:xfrm>
            <a:prstGeom prst="rect">
              <a:avLst/>
            </a:prstGeom>
            <a:ln w="12700" cap="flat">
              <a:noFill/>
              <a:miter lim="400%"/>
            </a:ln>
            <a:effectLst/>
          </p:spPr>
        </p:pic>
        <p:pic>
          <p:nvPicPr>
            <p:cNvPr id="229" name="car-145008.png" descr="car-14500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100000">
              <a:off x="-904013" y="-1390131"/>
              <a:ext cx="410524" cy="821043"/>
            </a:xfrm>
            <a:prstGeom prst="rect">
              <a:avLst/>
            </a:prstGeom>
            <a:ln w="12700" cap="flat">
              <a:noFill/>
              <a:miter lim="400%"/>
            </a:ln>
            <a:effectLst/>
          </p:spPr>
        </p:pic>
        <p:pic>
          <p:nvPicPr>
            <p:cNvPr id="230" name="car-145008.png" descr="car-14500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7325583" y="7005062"/>
              <a:ext cx="410524" cy="821043"/>
            </a:xfrm>
            <a:prstGeom prst="rect">
              <a:avLst/>
            </a:prstGeom>
            <a:ln w="12700" cap="flat">
              <a:noFill/>
              <a:miter lim="400%"/>
            </a:ln>
            <a:effectLst/>
          </p:spPr>
        </p:pic>
        <p:pic>
          <p:nvPicPr>
            <p:cNvPr id="231" name="car-145008.png" descr="car-14500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700000">
              <a:off x="-1048013" y="7077062"/>
              <a:ext cx="410522" cy="821044"/>
            </a:xfrm>
            <a:prstGeom prst="rect">
              <a:avLst/>
            </a:prstGeom>
            <a:ln w="12700" cap="flat">
              <a:noFill/>
              <a:miter lim="400%"/>
            </a:ln>
            <a:effectLst/>
          </p:spPr>
        </p:pic>
        <p:pic>
          <p:nvPicPr>
            <p:cNvPr id="232" name="car-145008.png" descr="car-14500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7275183" y="-1390131"/>
              <a:ext cx="410522" cy="821044"/>
            </a:xfrm>
            <a:prstGeom prst="rect">
              <a:avLst/>
            </a:prstGeom>
            <a:ln w="12700" cap="flat">
              <a:noFill/>
              <a:miter lim="400%"/>
            </a:ln>
            <a:effectLst/>
          </p:spPr>
        </p:pic>
      </p:grpSp>
      <p:pic>
        <p:nvPicPr>
          <p:cNvPr id="234" name="stop.png" descr="sto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284" y="2887032"/>
            <a:ext cx="386216" cy="386216"/>
          </a:xfrm>
          <a:prstGeom prst="rect">
            <a:avLst/>
          </a:prstGeom>
          <a:ln w="12700">
            <a:miter lim="400%"/>
          </a:ln>
        </p:spPr>
      </p:pic>
      <p:sp>
        <p:nvSpPr>
          <p:cNvPr id="2" name="Seven orders of magnitude!">
            <a:extLst>
              <a:ext uri="{FF2B5EF4-FFF2-40B4-BE49-F238E27FC236}">
                <a16:creationId xmlns:a16="http://schemas.microsoft.com/office/drawing/2014/main" id="{5CB59E11-B472-E240-B07E-2B162C388C5A}"/>
              </a:ext>
            </a:extLst>
          </p:cNvPr>
          <p:cNvSpPr txBox="1">
            <a:spLocks/>
          </p:cNvSpPr>
          <p:nvPr/>
        </p:nvSpPr>
        <p:spPr>
          <a:xfrm>
            <a:off x="1103670" y="5130000"/>
            <a:ext cx="9984657" cy="1336990"/>
          </a:xfrm>
          <a:prstGeom prst="rect">
            <a:avLst/>
          </a:prstGeom>
        </p:spPr>
        <p:txBody>
          <a:bodyPr vert="horz" lIns="35719" tIns="35719" rIns="35719" bIns="35719" rtlCol="0" anchor="ctr">
            <a:noAutofit/>
          </a:bodyPr>
          <a:lstStyle>
            <a:lvl1pPr algn="ctr" defTabSz="821531" rtl="0" eaLnBrk="1" latinLnBrk="0" hangingPunct="1">
              <a:lnSpc>
                <a:spcPct val="100%"/>
              </a:lnSpc>
              <a:spcBef>
                <a:spcPct val="0%"/>
              </a:spcBef>
              <a:buNone/>
              <a:defRPr sz="8000" b="0" kern="1200" spc="0" baseline="0%">
                <a:solidFill>
                  <a:schemeClr val="tx1">
                    <a:lumMod val="75%"/>
                    <a:lumOff val="25%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7200" dirty="0">
                <a:latin typeface="Calibri Light (Headings)"/>
              </a:rPr>
              <a:t>Sieben</a:t>
            </a:r>
            <a:br>
              <a:rPr lang="en-US" sz="7200" dirty="0">
                <a:latin typeface="Calibri Light (Headings)"/>
              </a:rPr>
            </a:br>
            <a:r>
              <a:rPr lang="en-US" sz="7200" dirty="0" err="1">
                <a:latin typeface="Calibri Light (Headings)"/>
              </a:rPr>
              <a:t>Größenordnungen</a:t>
            </a:r>
            <a:r>
              <a:rPr lang="en-US" sz="7200" dirty="0">
                <a:latin typeface="Calibri Light (Headings)"/>
              </a:rPr>
              <a:t>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40CD88-5FBC-0519-301A-8EC7FCB88406}"/>
              </a:ext>
            </a:extLst>
          </p:cNvPr>
          <p:cNvGrpSpPr/>
          <p:nvPr/>
        </p:nvGrpSpPr>
        <p:grpSpPr>
          <a:xfrm>
            <a:off x="3403540" y="367494"/>
            <a:ext cx="5634475" cy="5384915"/>
            <a:chOff x="3403540" y="367494"/>
            <a:chExt cx="5634475" cy="5384915"/>
          </a:xfrm>
        </p:grpSpPr>
        <p:sp>
          <p:nvSpPr>
            <p:cNvPr id="3" name="Circle">
              <a:extLst>
                <a:ext uri="{FF2B5EF4-FFF2-40B4-BE49-F238E27FC236}">
                  <a16:creationId xmlns:a16="http://schemas.microsoft.com/office/drawing/2014/main" id="{62262976-1BED-EF43-CB40-B6F8DD9FA150}"/>
                </a:ext>
              </a:extLst>
            </p:cNvPr>
            <p:cNvSpPr/>
            <p:nvPr/>
          </p:nvSpPr>
          <p:spPr>
            <a:xfrm>
              <a:off x="3403540" y="367494"/>
              <a:ext cx="5384915" cy="5384915"/>
            </a:xfrm>
            <a:prstGeom prst="ellipse">
              <a:avLst/>
            </a:prstGeom>
            <a:ln w="38100">
              <a:solidFill>
                <a:schemeClr val="tx1"/>
              </a:solidFill>
              <a:custDash>
                <a:ds d="600%" sp="600%"/>
              </a:custDash>
              <a:miter lim="400%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highlight>
                  <a:srgbClr val="000000"/>
                </a:highlight>
              </a:endParaRPr>
            </a:p>
          </p:txBody>
        </p:sp>
        <p:pic>
          <p:nvPicPr>
            <p:cNvPr id="5" name="gps-satellite.png" descr="gps-satellite.png">
              <a:extLst>
                <a:ext uri="{FF2B5EF4-FFF2-40B4-BE49-F238E27FC236}">
                  <a16:creationId xmlns:a16="http://schemas.microsoft.com/office/drawing/2014/main" id="{4C539C76-E135-EF6F-6CC1-99C7E59B1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9403" y="3871634"/>
              <a:ext cx="668612" cy="401837"/>
            </a:xfrm>
            <a:prstGeom prst="rect">
              <a:avLst/>
            </a:prstGeom>
            <a:ln w="12700">
              <a:miter lim="400%"/>
            </a:ln>
          </p:spPr>
        </p:pic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%" decel="50%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33"/>
                                        </p:tgtEl>
                                      </p:cBhvr>
                                      <p:by x="1000%" y="1000%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%" y="1000%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 fill="hold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-1" presetClass="path" presetSubtype="0" accel="50%" decel="50%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000 0.000000 L 0.000000 0.773959" pathEditMode="relative">
                                      <p:cBhvr>
                                        <p:cTn id="24" dur="3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-1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05779 0.541590" pathEditMode="relative">
                                      <p:cBhvr>
                                        <p:cTn id="2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-1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48823 -0.002315" pathEditMode="relative">
                                      <p:cBhvr>
                                        <p:cTn id="28" dur="3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-1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06349 -0.530605" pathEditMode="relative">
                                      <p:cBhvr>
                                        <p:cTn id="30" dur="3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-1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773959" pathEditMode="relative">
                                      <p:cBhvr>
                                        <p:cTn id="32" dur="3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-1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11872 -0.544585" pathEditMode="relative">
                                      <p:cBhvr>
                                        <p:cTn id="34" dur="3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-1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46258 0.000000" pathEditMode="relative">
                                      <p:cBhvr>
                                        <p:cTn id="36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-1" presetClass="path" presetSubtype="0" accel="50%" decel="50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11840 0.555602" pathEditMode="relative">
                                      <p:cBhvr>
                                        <p:cTn id="38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 advAuto="0"/>
      <p:bldP spid="233" grpId="0" animBg="1" advAuto="0"/>
      <p:bldP spid="233" grpId="1" animBg="1" advAuto="0"/>
      <p:bldP spid="234" grpId="0" animBg="1" advAuto="0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62C4B-8652-6CE2-BE72-5F9D30E7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Forschungsaufgabe</a:t>
            </a:r>
            <a:endParaRPr lang="en-DE" dirty="0"/>
          </a:p>
        </p:txBody>
      </p:sp>
      <p:pic>
        <p:nvPicPr>
          <p:cNvPr id="7" name="Content Placeholder 6" descr="A close-up of a cross-section of a cross section&#10;&#10;Description automatically generated">
            <a:extLst>
              <a:ext uri="{FF2B5EF4-FFF2-40B4-BE49-F238E27FC236}">
                <a16:creationId xmlns:a16="http://schemas.microsoft.com/office/drawing/2014/main" id="{791ECEC0-C699-71CD-78CC-BDCE0B718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908" y="1677250"/>
            <a:ext cx="6369250" cy="4476531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B99ADA-3622-9CBA-DEFA-7A315649DEC9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%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%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%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Erkennung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Position der </a:t>
            </a:r>
            <a:r>
              <a:rPr lang="en-US" dirty="0" err="1"/>
              <a:t>Messspitze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Bildbereich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Messpitze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Deep Learning </a:t>
            </a:r>
            <a:r>
              <a:rPr lang="en-US" dirty="0" err="1"/>
              <a:t>Modelle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</p:txBody>
      </p:sp>
      <p:pic>
        <p:nvPicPr>
          <p:cNvPr id="3" name="Picture 2" descr="A close-up of a cross-section of a plant&#10;&#10;Description automatically generated">
            <a:extLst>
              <a:ext uri="{FF2B5EF4-FFF2-40B4-BE49-F238E27FC236}">
                <a16:creationId xmlns:a16="http://schemas.microsoft.com/office/drawing/2014/main" id="{4774C514-7620-5A8D-643C-D2C624BFF9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.379%"/>
          <a:stretch/>
        </p:blipFill>
        <p:spPr>
          <a:xfrm>
            <a:off x="5462781" y="1677250"/>
            <a:ext cx="6385377" cy="4482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DDA1F6-AAF0-607C-7C4B-9F66710A8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5</a:t>
            </a:fld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30079-25BF-2118-301F-FB5961C90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571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1409-4048-6AF8-B338-AC6442D6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Vergrößerung</a:t>
            </a:r>
            <a:endParaRPr lang="en-DE" dirty="0"/>
          </a:p>
        </p:txBody>
      </p:sp>
      <p:pic>
        <p:nvPicPr>
          <p:cNvPr id="4" name="Picture 3" descr="A close up of a pointy object&#10;&#10;Description automatically generated">
            <a:extLst>
              <a:ext uri="{FF2B5EF4-FFF2-40B4-BE49-F238E27FC236}">
                <a16:creationId xmlns:a16="http://schemas.microsoft.com/office/drawing/2014/main" id="{87442468-DEA0-8F6F-690D-4BEBA8D8A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.116%" b="5.116%"/>
          <a:stretch/>
        </p:blipFill>
        <p:spPr>
          <a:xfrm>
            <a:off x="0" y="2245998"/>
            <a:ext cx="6095999" cy="4104000"/>
          </a:xfrm>
          <a:prstGeom prst="rect">
            <a:avLst/>
          </a:prstGeom>
        </p:spPr>
      </p:pic>
      <p:pic>
        <p:nvPicPr>
          <p:cNvPr id="6" name="Picture 5" descr="A group of pointy objects&#10;&#10;Description automatically generated">
            <a:extLst>
              <a:ext uri="{FF2B5EF4-FFF2-40B4-BE49-F238E27FC236}">
                <a16:creationId xmlns:a16="http://schemas.microsoft.com/office/drawing/2014/main" id="{BFE1AED9-B7B8-71D7-C618-A78ADE4CF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.116%" b="5.116%"/>
          <a:stretch/>
        </p:blipFill>
        <p:spPr>
          <a:xfrm>
            <a:off x="6095999" y="2245998"/>
            <a:ext cx="6096000" cy="41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4813B4-0B5A-1A70-1FA4-9DC4B652D0B9}"/>
              </a:ext>
            </a:extLst>
          </p:cNvPr>
          <p:cNvSpPr txBox="1"/>
          <p:nvPr/>
        </p:nvSpPr>
        <p:spPr>
          <a:xfrm>
            <a:off x="3165294" y="1856330"/>
            <a:ext cx="11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2.000-fach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C1A0C-47EE-FC7C-EB00-C60FE035AD1F}"/>
              </a:ext>
            </a:extLst>
          </p:cNvPr>
          <p:cNvSpPr txBox="1"/>
          <p:nvPr/>
        </p:nvSpPr>
        <p:spPr>
          <a:xfrm>
            <a:off x="9039485" y="1854840"/>
            <a:ext cx="129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30.000-fach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9" name="cycle time: &lt;1 s">
            <a:extLst>
              <a:ext uri="{FF2B5EF4-FFF2-40B4-BE49-F238E27FC236}">
                <a16:creationId xmlns:a16="http://schemas.microsoft.com/office/drawing/2014/main" id="{85C0664E-5F35-DCC1-05AC-55AA4759B65D}"/>
              </a:ext>
            </a:extLst>
          </p:cNvPr>
          <p:cNvSpPr txBox="1"/>
          <p:nvPr/>
        </p:nvSpPr>
        <p:spPr>
          <a:xfrm>
            <a:off x="8354840" y="1747486"/>
            <a:ext cx="1578317" cy="456856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sz="2500" b="1" dirty="0">
                <a:latin typeface="Calibri Light (Headings)"/>
              </a:rPr>
              <a:t>30.000-fach</a:t>
            </a:r>
            <a:endParaRPr sz="2500" b="1" dirty="0">
              <a:latin typeface="Calibri Light (Headings)"/>
            </a:endParaRPr>
          </a:p>
        </p:txBody>
      </p:sp>
      <p:sp>
        <p:nvSpPr>
          <p:cNvPr id="10" name="cycle time: 20 s">
            <a:extLst>
              <a:ext uri="{FF2B5EF4-FFF2-40B4-BE49-F238E27FC236}">
                <a16:creationId xmlns:a16="http://schemas.microsoft.com/office/drawing/2014/main" id="{6237AE77-BC88-06FC-3B3C-B182DBF019F7}"/>
              </a:ext>
            </a:extLst>
          </p:cNvPr>
          <p:cNvSpPr txBox="1"/>
          <p:nvPr/>
        </p:nvSpPr>
        <p:spPr>
          <a:xfrm>
            <a:off x="2456285" y="1778974"/>
            <a:ext cx="1418017" cy="456856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sz="2500" b="1" dirty="0">
                <a:latin typeface="Calibri Light (Headings)"/>
              </a:rPr>
              <a:t>2.000-fach</a:t>
            </a:r>
            <a:endParaRPr sz="2500" b="1" dirty="0">
              <a:latin typeface="Calibri Light (Headings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910102A-9758-D1F5-B7D2-9D105C105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6</a:t>
            </a:fld>
            <a:endParaRPr lang="en-DE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C726753-6824-5CEE-B612-7383A7A01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50506738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_015.tif" descr="image_015.tif"/>
          <p:cNvPicPr>
            <a:picLocks noChangeAspect="1"/>
          </p:cNvPicPr>
          <p:nvPr/>
        </p:nvPicPr>
        <p:blipFill>
          <a:blip r:embed="rId3"/>
          <a:srcRect b="7.783%"/>
          <a:stretch>
            <a:fillRect/>
          </a:stretch>
        </p:blipFill>
        <p:spPr>
          <a:xfrm>
            <a:off x="1350" y="2115442"/>
            <a:ext cx="6094650" cy="4215213"/>
          </a:xfrm>
          <a:prstGeom prst="rect">
            <a:avLst/>
          </a:prstGeom>
          <a:ln w="12700">
            <a:miter lim="400%"/>
          </a:ln>
        </p:spPr>
      </p:pic>
      <p:pic>
        <p:nvPicPr>
          <p:cNvPr id="443" name="image_011.tif" descr="image_011.tif"/>
          <p:cNvPicPr>
            <a:picLocks noChangeAspect="1"/>
          </p:cNvPicPr>
          <p:nvPr/>
        </p:nvPicPr>
        <p:blipFill>
          <a:blip r:embed="rId4"/>
          <a:srcRect b="8.015%"/>
          <a:stretch>
            <a:fillRect/>
          </a:stretch>
        </p:blipFill>
        <p:spPr>
          <a:xfrm>
            <a:off x="6096000" y="2115442"/>
            <a:ext cx="6097350" cy="4206451"/>
          </a:xfrm>
          <a:prstGeom prst="rect">
            <a:avLst/>
          </a:prstGeom>
          <a:ln w="12700">
            <a:miter lim="400%"/>
          </a:ln>
        </p:spPr>
      </p:pic>
      <p:grpSp>
        <p:nvGrpSpPr>
          <p:cNvPr id="447" name="Group"/>
          <p:cNvGrpSpPr/>
          <p:nvPr/>
        </p:nvGrpSpPr>
        <p:grpSpPr>
          <a:xfrm>
            <a:off x="63500" y="3819808"/>
            <a:ext cx="815644" cy="398860"/>
            <a:chOff x="0" y="0"/>
            <a:chExt cx="1631287" cy="797719"/>
          </a:xfrm>
        </p:grpSpPr>
        <p:sp>
          <p:nvSpPr>
            <p:cNvPr id="444" name="Rectangle"/>
            <p:cNvSpPr/>
            <p:nvPr/>
          </p:nvSpPr>
          <p:spPr>
            <a:xfrm>
              <a:off x="0" y="0"/>
              <a:ext cx="1631287" cy="7977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%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sz="3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270167" y="625078"/>
              <a:ext cx="10909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%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sz="3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200 nm"/>
            <p:cNvSpPr txBox="1"/>
            <p:nvPr/>
          </p:nvSpPr>
          <p:spPr>
            <a:xfrm>
              <a:off x="81722" y="29396"/>
              <a:ext cx="1465145" cy="667491"/>
            </a:xfrm>
            <a:prstGeom prst="rect">
              <a:avLst/>
            </a:prstGeom>
            <a:noFill/>
            <a:ln w="12700" cap="flat">
              <a:noFill/>
              <a:miter lim="400%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defTabSz="821531">
                <a:defRPr sz="34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rPr sz="1700" dirty="0"/>
                <a:t>200 nm</a:t>
              </a:r>
            </a:p>
          </p:txBody>
        </p:sp>
      </p:grpSp>
      <p:sp>
        <p:nvSpPr>
          <p:cNvPr id="448" name="cycle time: &lt;1 s"/>
          <p:cNvSpPr txBox="1"/>
          <p:nvPr/>
        </p:nvSpPr>
        <p:spPr>
          <a:xfrm>
            <a:off x="8857188" y="1729328"/>
            <a:ext cx="581891" cy="456856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sz="2500" b="1" dirty="0">
                <a:latin typeface="Calibri Light (Headings)"/>
              </a:rPr>
              <a:t>&lt;1 s</a:t>
            </a:r>
          </a:p>
        </p:txBody>
      </p:sp>
      <p:grpSp>
        <p:nvGrpSpPr>
          <p:cNvPr id="453" name="Group"/>
          <p:cNvGrpSpPr/>
          <p:nvPr/>
        </p:nvGrpSpPr>
        <p:grpSpPr>
          <a:xfrm>
            <a:off x="6221611" y="3792664"/>
            <a:ext cx="815645" cy="398861"/>
            <a:chOff x="0" y="0"/>
            <a:chExt cx="1631287" cy="797719"/>
          </a:xfrm>
        </p:grpSpPr>
        <p:sp>
          <p:nvSpPr>
            <p:cNvPr id="450" name="Rectangle"/>
            <p:cNvSpPr/>
            <p:nvPr/>
          </p:nvSpPr>
          <p:spPr>
            <a:xfrm>
              <a:off x="0" y="0"/>
              <a:ext cx="1631287" cy="7977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%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sz="3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270167" y="625078"/>
              <a:ext cx="10909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%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>
                <a:defRPr sz="3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52" name="200 nm"/>
            <p:cNvSpPr txBox="1"/>
            <p:nvPr/>
          </p:nvSpPr>
          <p:spPr>
            <a:xfrm>
              <a:off x="81722" y="29396"/>
              <a:ext cx="1465143" cy="667489"/>
            </a:xfrm>
            <a:prstGeom prst="rect">
              <a:avLst/>
            </a:prstGeom>
            <a:noFill/>
            <a:ln w="12700" cap="flat">
              <a:noFill/>
              <a:miter lim="400%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defTabSz="821531">
                <a:defRPr sz="3400">
                  <a:solidFill>
                    <a:srgbClr val="000000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rPr sz="1700"/>
                <a:t>200 nm</a:t>
              </a:r>
            </a:p>
          </p:txBody>
        </p:sp>
      </p:grpSp>
      <p:sp>
        <p:nvSpPr>
          <p:cNvPr id="454" name="cycle time: 20 s"/>
          <p:cNvSpPr txBox="1"/>
          <p:nvPr/>
        </p:nvSpPr>
        <p:spPr>
          <a:xfrm>
            <a:off x="2752920" y="1747486"/>
            <a:ext cx="591509" cy="456856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1531">
              <a:defRPr sz="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sz="2500" b="1" dirty="0">
                <a:latin typeface="Calibri Light (Headings)"/>
              </a:rPr>
              <a:t>20 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C3692-09A3-BA59-1480-3DECFEF9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Abtastrate</a:t>
            </a:r>
            <a:endParaRPr lang="en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09B56B-C11A-C5DD-3F2A-462167BB9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7</a:t>
            </a:fld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9FCC4-8711-4235-757F-D45F399FD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Eberhard Karls Universität Tübingen | David Stefan Kleindiek</a:t>
            </a:r>
            <a:endParaRPr lang="en-DE" dirty="0"/>
          </a:p>
        </p:txBody>
      </p:sp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7406-38B5-D343-ED87-B2B9D20A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Fokus</a:t>
            </a:r>
            <a:endParaRPr lang="en-DE" dirty="0"/>
          </a:p>
        </p:txBody>
      </p:sp>
      <p:pic>
        <p:nvPicPr>
          <p:cNvPr id="8" name="Picture 7" descr="A grey background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C1852CFA-4E6B-E7BE-22EA-7D42DFCF9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.361%"/>
          <a:stretch/>
        </p:blipFill>
        <p:spPr>
          <a:xfrm>
            <a:off x="0" y="1866572"/>
            <a:ext cx="6096000" cy="4464000"/>
          </a:xfrm>
          <a:prstGeom prst="rect">
            <a:avLst/>
          </a:prstGeom>
        </p:spPr>
      </p:pic>
      <p:pic>
        <p:nvPicPr>
          <p:cNvPr id="12" name="Picture 11" descr="A grey and white textured background&#10;&#10;Description automatically generated with medium confidence">
            <a:extLst>
              <a:ext uri="{FF2B5EF4-FFF2-40B4-BE49-F238E27FC236}">
                <a16:creationId xmlns:a16="http://schemas.microsoft.com/office/drawing/2014/main" id="{64FD0EAF-ACBB-9C70-258C-31A061009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.146%" b="0.103%"/>
          <a:stretch/>
        </p:blipFill>
        <p:spPr>
          <a:xfrm>
            <a:off x="6096000" y="1866572"/>
            <a:ext cx="6151896" cy="44640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611B3E7-AE99-9F0F-602D-4BC6D0F0C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8</a:t>
            </a:fld>
            <a:endParaRPr lang="en-DE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325F9-9EDD-7529-9699-8A6492580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68994296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CD7FB9-B993-4194-62B8-670775B7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23" y="1532077"/>
            <a:ext cx="8159396" cy="471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9DBB8-8BB2-7169-E2C2-A68B192A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Ansteuerung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5DAEF-96F6-3CF2-DB72-C6425B29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Vereinte</a:t>
            </a:r>
            <a:r>
              <a:rPr lang="en-US" dirty="0"/>
              <a:t> </a:t>
            </a:r>
            <a:r>
              <a:rPr lang="en-US" dirty="0" err="1"/>
              <a:t>Ansteuerung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Skripte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Automatisierung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98B84-F6F8-D545-1296-43A5DADDDAC4}"/>
              </a:ext>
            </a:extLst>
          </p:cNvPr>
          <p:cNvSpPr txBox="1"/>
          <p:nvPr/>
        </p:nvSpPr>
        <p:spPr>
          <a:xfrm>
            <a:off x="7331410" y="4714654"/>
            <a:ext cx="1157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ZEISS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SmartSEM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Software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D9C1B-7705-5A61-8523-A76E225D335C}"/>
              </a:ext>
            </a:extLst>
          </p:cNvPr>
          <p:cNvSpPr txBox="1"/>
          <p:nvPr/>
        </p:nvSpPr>
        <p:spPr>
          <a:xfrm>
            <a:off x="4708794" y="4732307"/>
            <a:ext cx="1692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 err="1"/>
              <a:t>SmartSEM</a:t>
            </a:r>
            <a:r>
              <a:rPr lang="en-US" dirty="0"/>
              <a:t> API</a:t>
            </a:r>
          </a:p>
          <a:p>
            <a:pPr algn="ctr"/>
            <a:r>
              <a:rPr lang="en-US" dirty="0"/>
              <a:t>Implementation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B5650-EA0A-EB12-DBCA-37491FA11A19}"/>
              </a:ext>
            </a:extLst>
          </p:cNvPr>
          <p:cNvSpPr txBox="1"/>
          <p:nvPr/>
        </p:nvSpPr>
        <p:spPr>
          <a:xfrm>
            <a:off x="4708794" y="1789215"/>
            <a:ext cx="1692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 err="1"/>
              <a:t>Nanocontrol</a:t>
            </a:r>
            <a:endParaRPr lang="en-US" dirty="0"/>
          </a:p>
          <a:p>
            <a:pPr algn="ctr"/>
            <a:r>
              <a:rPr lang="en-US" dirty="0"/>
              <a:t>Implementation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0CDC8-9486-0C89-255A-AFBE8E3E3AD1}"/>
              </a:ext>
            </a:extLst>
          </p:cNvPr>
          <p:cNvSpPr txBox="1"/>
          <p:nvPr/>
        </p:nvSpPr>
        <p:spPr>
          <a:xfrm>
            <a:off x="9711596" y="1347411"/>
            <a:ext cx="154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Prober Shuttle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A4AC2-A097-51DC-DB33-3AAB323CDDDF}"/>
              </a:ext>
            </a:extLst>
          </p:cNvPr>
          <p:cNvSpPr txBox="1"/>
          <p:nvPr/>
        </p:nvSpPr>
        <p:spPr>
          <a:xfrm>
            <a:off x="7233498" y="1347411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Nanocontrol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02602E-AD20-F895-4274-50D394C07629}"/>
              </a:ext>
            </a:extLst>
          </p:cNvPr>
          <p:cNvSpPr txBox="1"/>
          <p:nvPr/>
        </p:nvSpPr>
        <p:spPr>
          <a:xfrm>
            <a:off x="10359241" y="356630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</a:t>
            </a:r>
            <a:endParaRPr lang="en-DE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8DFB6E1-4699-DAF9-0399-F00DF9F24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D7A99F-4FD8-4CC9-9FDD-BD2BAE74551F}" type="slidenum">
              <a:rPr lang="en-DE" smtClean="0"/>
              <a:t>9</a:t>
            </a:fld>
            <a:endParaRPr lang="en-DE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9183F5B-1905-7AE0-43B7-99B221C28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Eberhard Karls Universität Tübingen | David Stefan Kleindiek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BAA9ED-3BD4-8AEA-6D07-759AF74E6DE2}"/>
              </a:ext>
            </a:extLst>
          </p:cNvPr>
          <p:cNvSpPr txBox="1"/>
          <p:nvPr/>
        </p:nvSpPr>
        <p:spPr>
          <a:xfrm>
            <a:off x="11303835" y="5805275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Quelle:</a:t>
            </a:r>
          </a:p>
          <a:p>
            <a:r>
              <a:rPr lang="en-US" sz="1200" dirty="0"/>
              <a:t>[ZEISS]</a:t>
            </a:r>
            <a:endParaRPr lang="en-DE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DA417-50B5-7D6E-B0F2-D635010EDAC3}"/>
              </a:ext>
            </a:extLst>
          </p:cNvPr>
          <p:cNvSpPr txBox="1"/>
          <p:nvPr/>
        </p:nvSpPr>
        <p:spPr>
          <a:xfrm>
            <a:off x="6367805" y="1756361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RS232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00B25-800B-C4BB-BE7B-820CB2D9D0DD}"/>
              </a:ext>
            </a:extLst>
          </p:cNvPr>
          <p:cNvSpPr txBox="1"/>
          <p:nvPr/>
        </p:nvSpPr>
        <p:spPr>
          <a:xfrm>
            <a:off x="6502553" y="4666269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47945482"/>
      </p:ext>
    </p:extLst>
  </p:cSld>
  <p:clrMapOvr>
    <a:masterClrMapping/>
  </p:clrMapOvr>
</p:sld>
</file>

<file path=ppt/theme/theme1.xml><?xml version="1.0" encoding="utf-8"?>
<a:theme xmlns:a="http://purl.oclc.org/ooxml/drawingml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%">
              <a:schemeClr val="phClr">
                <a:tint val="65%"/>
                <a:shade val="92%"/>
                <a:satMod val="130%"/>
              </a:schemeClr>
            </a:gs>
            <a:gs pos="45%">
              <a:schemeClr val="phClr">
                <a:tint val="60%"/>
                <a:shade val="99%"/>
                <a:satMod val="120%"/>
              </a:schemeClr>
            </a:gs>
            <a:gs pos="100%">
              <a:schemeClr val="phClr">
                <a:tint val="55%"/>
                <a:satMod val="140%"/>
              </a:schemeClr>
            </a:gs>
          </a:gsLst>
          <a:path path="circle">
            <a:fillToRect l="100%" t="100%" r="100%" b="100%"/>
          </a:path>
        </a:gradFill>
        <a:gradFill rotWithShape="1">
          <a:gsLst>
            <a:gs pos="0%">
              <a:schemeClr val="phClr">
                <a:shade val="85%"/>
                <a:satMod val="130%"/>
              </a:schemeClr>
            </a:gs>
            <a:gs pos="34%">
              <a:schemeClr val="phClr">
                <a:shade val="87%"/>
                <a:satMod val="125%"/>
              </a:schemeClr>
            </a:gs>
            <a:gs pos="70%">
              <a:schemeClr val="phClr">
                <a:tint val="100%"/>
                <a:shade val="90%"/>
                <a:satMod val="130%"/>
              </a:schemeClr>
            </a:gs>
            <a:gs pos="100%">
              <a:schemeClr val="phClr">
                <a:tint val="100%"/>
                <a:shade val="100%"/>
                <a:satMod val="110%"/>
              </a:schemeClr>
            </a:gs>
          </a:gsLst>
          <a:path path="circle">
            <a:fillToRect l="100%" t="100%" r="100%" b="100%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%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%"/>
            <a:shade val="97%"/>
            <a:satMod val="130%"/>
          </a:schemeClr>
        </a:solidFill>
        <a:gradFill rotWithShape="1">
          <a:gsLst>
            <a:gs pos="0%">
              <a:schemeClr val="phClr">
                <a:tint val="96%"/>
                <a:shade val="99%"/>
                <a:satMod val="140%"/>
              </a:schemeClr>
            </a:gs>
            <a:gs pos="65%">
              <a:schemeClr val="phClr">
                <a:tint val="100%"/>
                <a:shade val="80%"/>
                <a:satMod val="130%"/>
              </a:schemeClr>
            </a:gs>
            <a:gs pos="100%">
              <a:schemeClr val="phClr">
                <a:tint val="100%"/>
                <a:shade val="48%"/>
                <a:satMod val="120%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Retrospect</Template>
  <TotalTime>2756</TotalTime>
  <Words>1329</Words>
  <Application>Microsoft Office PowerPoint</Application>
  <PresentationFormat>Widescreen</PresentationFormat>
  <Paragraphs>403</Paragraphs>
  <Slides>38</Slides>
  <Notes>25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Calibri</vt:lpstr>
      <vt:lpstr>Calibri (Body)</vt:lpstr>
      <vt:lpstr>Calibri Light</vt:lpstr>
      <vt:lpstr>Calibri Light (Headings)</vt:lpstr>
      <vt:lpstr>Cambria Math</vt:lpstr>
      <vt:lpstr>Gill Sans Light</vt:lpstr>
      <vt:lpstr>Helvetica Light</vt:lpstr>
      <vt:lpstr>Helvetica Neue Medium</vt:lpstr>
      <vt:lpstr>NimbusMonL-Regu</vt:lpstr>
      <vt:lpstr>NimbusRomNo9L-Regu</vt:lpstr>
      <vt:lpstr>NimbusRomNo9L-ReguItal</vt:lpstr>
      <vt:lpstr>Wingdings</vt:lpstr>
      <vt:lpstr>Retrospect</vt:lpstr>
      <vt:lpstr>Einsatz von Deep Learning zur Erkennung von Messspitzen in Rasterelektronenmikroskopen</vt:lpstr>
      <vt:lpstr>Halbleiter Entwicklung</vt:lpstr>
      <vt:lpstr>Prober Shuttle (PS8e)</vt:lpstr>
      <vt:lpstr>PowerPoint Presentation</vt:lpstr>
      <vt:lpstr>Forschungsaufgabe</vt:lpstr>
      <vt:lpstr>Vergrößerung</vt:lpstr>
      <vt:lpstr>Abtastrate</vt:lpstr>
      <vt:lpstr>Fokus</vt:lpstr>
      <vt:lpstr>Ansteuerung</vt:lpstr>
      <vt:lpstr>Anforderungen Datensatz</vt:lpstr>
      <vt:lpstr>Variation der Spitzenposition</vt:lpstr>
      <vt:lpstr>Strukturunterschiede</vt:lpstr>
      <vt:lpstr>Aufnahme</vt:lpstr>
      <vt:lpstr>Datenannotation</vt:lpstr>
      <vt:lpstr>PowerPoint Presentation</vt:lpstr>
      <vt:lpstr>Datensatz</vt:lpstr>
      <vt:lpstr>Mask R-CNN</vt:lpstr>
      <vt:lpstr>Mask/Keypoint R-CNN</vt:lpstr>
      <vt:lpstr>Hyperparameter</vt:lpstr>
      <vt:lpstr>Modellvarianten</vt:lpstr>
      <vt:lpstr>Ergebnisse</vt:lpstr>
      <vt:lpstr>PowerPoint Presentation</vt:lpstr>
      <vt:lpstr>Modellleistung: Average Precision</vt:lpstr>
      <vt:lpstr>Modellleistung: FN-/FP-Rate</vt:lpstr>
      <vt:lpstr>Modellleistung: FN-/FP-Rate</vt:lpstr>
      <vt:lpstr>Form- und Rauschresistenz</vt:lpstr>
      <vt:lpstr>Herausforderung</vt:lpstr>
      <vt:lpstr>Problem: Überlappung</vt:lpstr>
      <vt:lpstr>Tip Cleaning</vt:lpstr>
      <vt:lpstr>Tip Cleaning</vt:lpstr>
      <vt:lpstr>Multi Class Modelle</vt:lpstr>
      <vt:lpstr>PowerPoint Presentation</vt:lpstr>
      <vt:lpstr>Fazit</vt:lpstr>
      <vt:lpstr>Danke für ihre Aufmerksamkeit!</vt:lpstr>
      <vt:lpstr>Quellen</vt:lpstr>
      <vt:lpstr>Beschleunigungsspannung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Einsatz von Deep Learning zur Erkennung von Messspitzen in Rasterelektronenmikroskopen</dc:title>
  <dc:creator>David Kleindiek</dc:creator>
  <cp:lastModifiedBy>David Kleindiek</cp:lastModifiedBy>
  <cp:revision>192</cp:revision>
  <dcterms:created xsi:type="dcterms:W3CDTF">2023-09-05T13:56:31Z</dcterms:created>
  <dcterms:modified xsi:type="dcterms:W3CDTF">2023-09-26T08:25:37Z</dcterms:modified>
</cp:coreProperties>
</file>